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B1200C-4EFB-4281-B424-FC5DFC3C4065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5627B5-EE56-46A1-A629-736A3335E7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 or Theme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Meaning and the Message in Fiction</a:t>
            </a:r>
            <a:endParaRPr lang="en-US" dirty="0"/>
          </a:p>
        </p:txBody>
      </p:sp>
      <p:sp>
        <p:nvSpPr>
          <p:cNvPr id="4" name="AutoShape 2" descr="data:image/jpeg;base64,/9j/4AAQSkZJRgABAQAAAQABAAD/2wCEAAkGBxAQEA8PDxAQDw0QDxANDw8PDw8PDQ8PFBQWFhURFBQYHCggGBolHRUUITEhJSkrLi4uGB8zODMsNygtLisBCgoKDg0OGhAQGiwkHCQsLC0sLCwsLCwsLC0tLCwsLDcsLCwsLCwsLCwsLCwsLCwsLCwsLCwsLSwsLCwsLCwrN//AABEIAMIBAwMBIgACEQEDEQH/xAAcAAACAwEBAQEAAAAAAAAAAAAAAQIDBQQGBwj/xAA/EAACAQICBQgHBgYCAwAAAAAAAQIDEQQhBRIxQWETFFFxgZGS0QYiMlOhscEzQlJicoIHI3Oy4fDC8RZDov/EABoBAAIDAQEAAAAAAAAAAAAAAAABAgMEBQb/xAAqEQEBAAICAgECBQQDAAAAAAAAAQIRAyESMRMiQQRRYZHwFHGh8SMyNP/aAAwDAQACEQMRAD8A+wOlS/BDwR8ivkaXu4eCPkQVQHVMt5VninyVL3dPwR8ghSp3+zp+CPkQ5UipoXyH4rp0qV/s6fgj5DVGl+Cn4I+RCjT17u9s7IlLDS3NP4Ml5ZXstQPDU/d0/BHyM7H6HpS2Qin0aqOxzlH2k18hqqpcH8CGdxzmqclnceA03onVvaOexWR5LF4Jxvt+J9ix2HjNWaz6TxGnNFtN5ZHM5McuHLcvTdw8svVfOMVSk3tkl1sz6ykvvSt+p3Z6rHYS27qXSYWKo5vp6dy6jXxcu2vUY86k/wAUurWeRVOvJffn4pFuIaWS2nFO5sw7Ucup6Kpiqj2Tn4pFbr1PeT8cvMciHJl0YrN0ucVPeVPHLzGq1T3lTxz8xtJEZNj2j4pcvNf+yp45eZF4mp7yfjl5kBMZVZzip7yp45eYc4qe8n45eZXYALSznFT3lTxz8w5ep7yp45+ZU2K4I9RdzifvKnjl5i5zU95Pxy8yoALa3nFT3lTxz8w5xU95U8c/MqCwEt5zU95U8cvMXOanvKnjl5ldh2AaqfOanvKnjl5gsRU95U6fbl5lZJNrZ0Nd+QDSXOanvKnjl5gVgBafrR1yqpiOJl1MX0MreI4nDvO1zBrcuQ5wZbxHErWI4kbzn8bbw+kHHjHo8jVoYpSV4u6PH84LsNjnB3WzeulE+P8AFavZZcW3slNNWdmuh7DixWCaTlTz6Yb7cCrDYtSSkndM7qVY3TPHknaiy41k08Snk3wT6H0M48dSU04vbu48DT0zgbp1qazWdSK+8vxLiZCra8dvrR39K3Myc0uN8cv9rcO+48ZpnCWueL0pJ5qKPpmn6CnHW7GuJ4DSWFbukrIo/D3xysroceW48lVjZ9LOd02zXxOGjHizPqdx1MM/yGeErmlFIgy2aIOJfKzZRU0R1WWSZVKbJRReg1baRcugixDQtNsQANC9gQwAtEAxARgIAPZibCwWAdi4h2GBaqIEgAeL9AyrkecGa8RxK3iDyXjk68waksSLnBlPEBzgfhT8Gsq43WMlYgmsQLxyLwej0Rj7S1Hsl7PBnpMNiD51HENNNbU7o9bgcXrKMtzSfeauDluPVUcvH93rMPV7jzGmcPzasmsqM7yjbYl96PZtNbC19gek2HVXCTkvapfzY9S9r4X7jfyf8vFde53GXD6c/wBK8viWryg9kll1rZ9TyGmKVm9x6GvXvCnNbUl3r/oydOdK2PNdpzMcvrldDCaeKxtLbuMaskt9zb0jd3MOrE6/F6XX056kugoZfJFLNeLHybVyRBotb4EHd7ibPYrsJonqPpFqD2jYgK5NpCuMtIhYdxXBG6FgsFxXAtwwEIC8krhciAFs7hcQAWxcAGAfV5Ygg8QZ1Sq07PJrJp7URnVss77rcTh/E9JONpcvxDl+Jlc4DnBL4h4NXnBKNcy3Vy7s+nIvwVOdWahTTlJ9yXS3uXFi+I/jaPOD0ugMTrUo55puPxv9Tx2L1YScYz5RLLXStFve1wN30Xq+pL9f0RRy4eOO1PLh9L3WCrG9hZKUXF5ppxfFPJnlsHPLYehwFTIr4vxHjXJ5o+dTTjTlB7YVJw8LscONlrUov8ur3Nr6Hbp58nVrx6a9aXZKba+aMmdT+T+6XzCTvf6ujJ9Mrz2kIvOyXaYWIg97XYa+kajzzfYYVZ9Z1eKdJ30pmkVSaJTXAqZsxjJyZFKZW6nAlIrZOM9tJzZG42IkrpAAAhSAYgRAAAAAIAIAFwAAAACAxAAfQf8Ayms86kaFaa+/VoUp1O2TV5dtyNT0knUsq8YVqWzUcY01C3u3FLUya2ZdKZ5+stWUorNKTSfStz7iKlk+x/73mP4sXrZMfybk62ElnGden+WVOnVt+5SjfuHHF4SGerVry3KerRp9qi233owdYNYfxxLp6WPpRWSUWqUqbzVKdGnOlBbEopr1dm4U9P1qq5GOpSpzaUoUacKUZfqcVdpcTzs5Zvhl3ZFuHlbXl0RcV1y9X5OXcK8c0j44/k7+eZt3NjROLajdPezyuub2j8oxXD5lPNxzxQzxmnrMLpSollJ7Olm7o70gq7HLJ5bFfvPHUJ5PqO2GI5OnOp+GLkuvcu+xyeTin2Y8+PG/Y9O4t1q0pJpJzeXQlkvgjhqTtSVvxS+Dt9DlxFbVtn7MLvuCrUtSgnt1E31vN/FmnHj1JErjrGRh6RnLPb3GPUvxNXG1eoy6kjo8fpDL05pX4lUi+TK2zVixZxzvtIM6W0Vu3ST2osUgWNdRGw0LigFiVgsCNxQGOwAWiEMALRAMLAWiAdgsA0QDsIC0ACwwGm5iHdQl0wUH+qGX9up3lcHnnseT6nkSi7wkvwtVF1P1ZfOHcVGfb005AydPbfoz7tnxsX1cNeMpxlrJNJ5Wze8dbDxhC7muUer/AC9V31XfO+zoF5wfI5rlrdoJb5ScuxZL46xSW1dtvwpRy4bfjcLT+RbhKetJLdtfUegoIzsBQ1V+Z5vyNXDwM3Nlssstu2ns6yGkq/2VBPOTVSpwhHYu1/IVbERpxc5P1YLtb6EZVCrJ69af2lTYuhbkupGbDDd2rX1pa89XdOWp+1e18Li0li1mQwr9qb2JOEev7z+neZukJXL8cd3RZXblxFRN7TkmwqFDZswxZeTk0cmQbIuYnULtMmWWxKRBg5IixoBiHYiNGgAC4IbAAIC2dwuAANlcLgAFsXAAAbAAIBsxkRgNvT43DqNVWyjUvHgm8n80zOZp6a2RfQ2u9f4M7ES9bW/GlPte343MeHcdjLPVX0rcjP8AqQ+Ui3SqSnCyS/k0e/URz05fyp/1IfKRbpWXrw/o0f7ELX1fz9B59KaO1cPW7szpwFK7cnnZ5dfSckHaMn02j9X8l3nbgMo9buGXpLHPdadJGhTdlxZn0haRxOpTlba1qR63tfcZrj5XSdrkxFd16tl9lB5dD/M/92FtSblJRj1Lgt8jlw61KfQ5beCLYPUjrP2pf/Mdy+pbrXUKVdiaySUVsSsjIrTvvJV69zllIsww0jllopzKZEpSK2acZpjzyQnEqaLXJkHInFFVgSaI2GrsArgwBHZgIALZisIYFsAFwuBgAACIYCAGArAAAxDAPT6Xn6n7kZrhJ04ys7KTinuaeeXapF2mKuSX5voVYmacWotuKVC19vsO/wAWzLhNSOlyZfVUVWSi4u93LWdrWy/1k8RW5RpxXswhCztf1Va/wOWpR1V671X0bX1FVWDi1ZqSdmnF3XVwZZ4xVc7HdWTioJpq618+P+EjuwsvVj1I460lyMU16ynHVd9kXTzj36r7S3DTyiVZzcXYZdtmhLIz8dLXrKH3YK763m/odNGWzizPlU+0nvlOXcmVYzva3O9RfGWtLP2Vm/pEjisRcrk9WNtktsuv/cuw5JTJ447S34zsqjKXInKRUzRjGbkyK5FyIyZC5ZpntSZBoLiuCNoC4CGjQAACFKwDACRAYrAQAAAgAAAAAAAwEAAwEAG0NJzu49v0HTqpQhLa46itxjNtfBpFekHmu0lhIpwads25NW3JJL6lMn0xptt5KpxN3n1rbtV27/EU7xWrv9rLdkXzjFJZu/dY6cLhaMnZu7a9XKdk+l5Zj8pIJx3K9e3LjJ/Zx6KcG+DcV9EjowMrpX6SjS1KUK04ytrLV9nKKWqrW7LCwby7RWS4HjlZyarepStbgrmbB5wi91m/n5HTSq5S/S18DgpPNvg/n/gpxntryu7ivryvmclRl0pHPMtwhcuRXFcrqEVItZbUp5lTJtiY0KgA5Ijcau3RgAICAhgAIAAERcLiAAYCACAAAAAFxgZAMAIgAADrx21dooytGy/A+/WRLGLeVp2X7fqQnppvWdVSlkdlOo1Wg1+GH9iOFltKXrJ78vkOzcV4Zav7NP0nlfEN73FX+Rx4V/MWkKjlO7zdtoYbZ2kJNYSLsrvmtaNP2Z/pfkclLf2fUu17Rl1W+Jz0Xk+z5EJOq0b7glIgwbIqRaquSuXQVstqIqZKKaAuIBobDENkQRypgIYI7A7iCwGdxAADYEAAQAAAgAAAAAMAQDEAAAMA050U990VqgnllZKzzPb6N9GZ1IRlag21+GS32LK3oZq5yS/bUfkYf6rCXVro3473HzaUfmX0qXrxXV8rnpdLaHo0tVaspN3f2ltn7TU9FvRFYu7jqxUVslKbb7UWZfisJj5X0z44TyeP0hhmppbrJ57R07RWbXDpPoOB9E6M8fSwVaj6tSUoOrTxMrxtGUrqLg77D1WJ/g3g7Nwr14u2WdOUb8bwIf1OOp70uyzwmVsfEqla6stnxbCKtHjtY50tWc1llbdZEZSNE79Hjd/UqqFNy+ZzMsinK9rNYhJCTGxo3uIiGIFVAAAIkMBgeiGAgHoxAAAMQwAiAdhWAgAAAAAAwAABAAAAH0/QssXycVymqt2dHNdObNuOHxEl69aNvzVMKv8AmjzXo7oOWprSdSN5NJcipRst8W3Zrij1+A0E7bcV+zCULd7ZwefKTK9z9m/CdPPac0PCSi54vDpq6+2ovL9smT9Gq1XDtqhi8K09qerKXYtZGvpzQvqxtPFxs3nJYWl/yXyZD0fwNOMZRnWxSTum+cqMH18nb5i85ePVu/5/YrO+v5/lp+i+jdfG08VVq4l1KcpzvGjGOFzjJXk3G9s9z22PS+lvpPRwmHnOVecJOMo02sJUqJzadks0u9mR6E4fD08RUSqRkqkXFQVSdZXTvrTlyfq2Se2W8o/ibGEqNnW0bQw8bympqpUxNaSzjCElBuGx7E29mRdx4+Vm9a/z+3pRl7fC6lTWk5Z2l02u+JAc9W71G3C/qtqz4iZ1otl+lGZRItkypkohkiNMQDVShiGDAZQhDECBgIYAAAAAIYgAAAAgAAAAAAAAAAAAAAAAAB7TQNWTiryk8ltbZ6vA0Yy9qMZdaTADjfiPu28aWlsLTShanBX1r2hHPI6vRbC0+SrS5OGsk7S1I6y7QAx8lvxLJ7d/oRiakpYlSnOSWqkpSk0ld5ZlP8T6cXg5ScU5KcLNpNq+Ts9wAWYf+mfz7Fyf9a+Lx2doPYIDvq76QkQkIBoVFgADUBDEAJEwAAQJgAARgAAYAAAEwAAIAAAAAAAAAAAAAADAAA3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Ideas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read, be alert to the different ways in which authors convey ideas</a:t>
            </a:r>
          </a:p>
          <a:p>
            <a:pPr lvl="1"/>
            <a:r>
              <a:rPr lang="en-US" dirty="0" smtClean="0"/>
              <a:t>Study the Authorial Voice</a:t>
            </a:r>
          </a:p>
          <a:p>
            <a:pPr lvl="1"/>
            <a:r>
              <a:rPr lang="en-US" dirty="0" smtClean="0"/>
              <a:t>Study the First-Person Speaker</a:t>
            </a:r>
          </a:p>
          <a:p>
            <a:pPr lvl="1"/>
            <a:r>
              <a:rPr lang="en-US" dirty="0" smtClean="0"/>
              <a:t>Study the Statements Made by Characters</a:t>
            </a:r>
          </a:p>
          <a:p>
            <a:pPr lvl="1"/>
            <a:r>
              <a:rPr lang="en-US" dirty="0" smtClean="0"/>
              <a:t>Study the Work’s Figures of Speech</a:t>
            </a:r>
          </a:p>
          <a:p>
            <a:pPr lvl="1"/>
            <a:r>
              <a:rPr lang="en-US" dirty="0" smtClean="0"/>
              <a:t>Study How Characters May Stand for Ideas</a:t>
            </a:r>
          </a:p>
          <a:p>
            <a:pPr lvl="1"/>
            <a:r>
              <a:rPr lang="en-US" dirty="0" smtClean="0"/>
              <a:t>Study the Work Itself as an Embodiment of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about Idea and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for Discovering Ideas (</a:t>
            </a:r>
            <a:r>
              <a:rPr lang="en-US" dirty="0" err="1" smtClean="0"/>
              <a:t>pgs</a:t>
            </a:r>
            <a:r>
              <a:rPr lang="en-US" dirty="0" smtClean="0"/>
              <a:t> 493-494)</a:t>
            </a:r>
          </a:p>
          <a:p>
            <a:r>
              <a:rPr lang="en-US" dirty="0" smtClean="0"/>
              <a:t>Strategies for Organizing Ideas (</a:t>
            </a:r>
            <a:r>
              <a:rPr lang="en-US" dirty="0" err="1" smtClean="0"/>
              <a:t>pgs</a:t>
            </a:r>
            <a:r>
              <a:rPr lang="en-US" dirty="0" smtClean="0"/>
              <a:t> 494-495)</a:t>
            </a:r>
          </a:p>
          <a:p>
            <a:r>
              <a:rPr lang="en-US" dirty="0" smtClean="0"/>
              <a:t>After reading “The Lesson,” read the student essay on pages 495-498 and the commentary on the essay.</a:t>
            </a:r>
          </a:p>
          <a:p>
            <a:r>
              <a:rPr lang="en-US" dirty="0" smtClean="0"/>
              <a:t>Look at the Special Topics for Writing and Argument about Ideas on pages 498-499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and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</a:t>
            </a:r>
            <a:r>
              <a:rPr lang="en-US" i="1" dirty="0" smtClean="0"/>
              <a:t>idea</a:t>
            </a:r>
            <a:r>
              <a:rPr lang="en-US" dirty="0" smtClean="0"/>
              <a:t> refers to the result of results of general and abstract thinking</a:t>
            </a:r>
          </a:p>
          <a:p>
            <a:r>
              <a:rPr lang="en-US" dirty="0" smtClean="0"/>
              <a:t>In literature, the consideration of ideas relates to </a:t>
            </a:r>
            <a:r>
              <a:rPr lang="en-US" i="1" dirty="0" smtClean="0"/>
              <a:t>meaning, interpretation, explanation, and significance</a:t>
            </a:r>
            <a:endParaRPr lang="en-US" dirty="0" smtClean="0"/>
          </a:p>
          <a:p>
            <a:r>
              <a:rPr lang="en-US" dirty="0" smtClean="0"/>
              <a:t>Ideas can be named by single words such as </a:t>
            </a:r>
            <a:r>
              <a:rPr lang="en-US" i="1" dirty="0" smtClean="0"/>
              <a:t>right, good, love, piety, liberty, causality, wilderness, etc.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and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studying literature, always express ideas as </a:t>
            </a:r>
            <a:r>
              <a:rPr lang="en-US" i="1" dirty="0"/>
              <a:t>assertions</a:t>
            </a:r>
            <a:endParaRPr lang="en-US" dirty="0"/>
          </a:p>
          <a:p>
            <a:r>
              <a:rPr lang="en-US" i="1" dirty="0" smtClean="0"/>
              <a:t>Assertion: </a:t>
            </a:r>
            <a:r>
              <a:rPr lang="en-US" dirty="0"/>
              <a:t>a confident and forceful statement of fact or </a:t>
            </a:r>
            <a:r>
              <a:rPr lang="en-US"/>
              <a:t>belief</a:t>
            </a:r>
            <a:r>
              <a:rPr lang="en-US" smtClean="0"/>
              <a:t>.</a:t>
            </a:r>
          </a:p>
          <a:p>
            <a:r>
              <a:rPr lang="en-US" smtClean="0"/>
              <a:t>An </a:t>
            </a:r>
            <a:r>
              <a:rPr lang="en-US" i="1" dirty="0" smtClean="0"/>
              <a:t>assertion</a:t>
            </a:r>
            <a:r>
              <a:rPr lang="en-US" dirty="0" smtClean="0"/>
              <a:t> should be arguable</a:t>
            </a:r>
          </a:p>
          <a:p>
            <a:r>
              <a:rPr lang="en-US" dirty="0" smtClean="0"/>
              <a:t>Most stories contain many ideas</a:t>
            </a:r>
          </a:p>
          <a:p>
            <a:r>
              <a:rPr lang="en-US" dirty="0" smtClean="0"/>
              <a:t>When one of the ideas seems to be the major one, it is called the </a:t>
            </a:r>
            <a:r>
              <a:rPr lang="en-US" i="1" dirty="0" smtClean="0"/>
              <a:t>theme. </a:t>
            </a:r>
            <a:r>
              <a:rPr lang="en-US" dirty="0" smtClean="0"/>
              <a:t>Therefore </a:t>
            </a:r>
            <a:r>
              <a:rPr lang="en-US" i="1" dirty="0" smtClean="0"/>
              <a:t>theme</a:t>
            </a:r>
            <a:r>
              <a:rPr lang="en-US" dirty="0" smtClean="0"/>
              <a:t> and </a:t>
            </a:r>
            <a:r>
              <a:rPr lang="en-US" i="1" dirty="0" smtClean="0"/>
              <a:t>major idea</a:t>
            </a:r>
            <a:r>
              <a:rPr lang="en-US" dirty="0" smtClean="0"/>
              <a:t> are the same 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an idea is called an </a:t>
            </a:r>
            <a:r>
              <a:rPr lang="en-US" i="1" dirty="0" smtClean="0"/>
              <a:t>issue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i="1" dirty="0" smtClean="0"/>
              <a:t>issue</a:t>
            </a:r>
            <a:r>
              <a:rPr lang="en-US" dirty="0" smtClean="0"/>
              <a:t> is an open and unsettled point about which there may be argument or contention</a:t>
            </a:r>
          </a:p>
          <a:p>
            <a:r>
              <a:rPr lang="en-US" dirty="0" smtClean="0"/>
              <a:t>Sometimes issues are not stated, and we as readers make inferences from the work we are discussing</a:t>
            </a:r>
          </a:p>
          <a:p>
            <a:pPr lvl="1"/>
            <a:r>
              <a:rPr lang="en-US" dirty="0" smtClean="0"/>
              <a:t>What do we find there?</a:t>
            </a:r>
          </a:p>
          <a:p>
            <a:pPr lvl="1"/>
            <a:r>
              <a:rPr lang="en-US" dirty="0" smtClean="0"/>
              <a:t>What do we take away from the work?</a:t>
            </a:r>
          </a:p>
          <a:p>
            <a:pPr lvl="1"/>
            <a:r>
              <a:rPr lang="en-US" dirty="0" smtClean="0"/>
              <a:t>Have we understood the issue properly?</a:t>
            </a:r>
          </a:p>
          <a:p>
            <a:r>
              <a:rPr lang="en-US" dirty="0" smtClean="0"/>
              <a:t>The answers to these questions lead us directly into discussion of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 embodies </a:t>
            </a:r>
            <a:r>
              <a:rPr lang="en-US" i="1" dirty="0" smtClean="0"/>
              <a:t>values</a:t>
            </a:r>
            <a:r>
              <a:rPr lang="en-US" dirty="0" smtClean="0"/>
              <a:t> along with ideas</a:t>
            </a:r>
          </a:p>
          <a:p>
            <a:r>
              <a:rPr lang="en-US" i="1" dirty="0" smtClean="0"/>
              <a:t>Value</a:t>
            </a:r>
            <a:r>
              <a:rPr lang="en-US" dirty="0" smtClean="0"/>
              <a:t> commonly refers to the stand of what is desired, sought, esteemed, and treasured</a:t>
            </a:r>
          </a:p>
          <a:p>
            <a:r>
              <a:rPr lang="en-US" dirty="0" smtClean="0"/>
              <a:t>A vital </a:t>
            </a:r>
            <a:r>
              <a:rPr lang="en-US" i="1" dirty="0" smtClean="0"/>
              <a:t>idea/value</a:t>
            </a:r>
            <a:r>
              <a:rPr lang="en-US" dirty="0" smtClean="0"/>
              <a:t> is justice. (“A Jury of Her Peers”) see </a:t>
            </a:r>
            <a:r>
              <a:rPr lang="en-US" dirty="0" err="1" smtClean="0"/>
              <a:t>pg</a:t>
            </a:r>
            <a:r>
              <a:rPr lang="en-US" dirty="0" smtClean="0"/>
              <a:t> 439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and 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FFFFFF"/>
                </a:solidFill>
              </a:rPr>
              <a:t>While </a:t>
            </a:r>
            <a:r>
              <a:rPr lang="en-US" dirty="0">
                <a:solidFill>
                  <a:srgbClr val="FFFFFF"/>
                </a:solidFill>
              </a:rPr>
              <a:t>a symbol might occur once in literature to signify an idea or an emotion, a motif can be an element or idea that repeats throughout that piece of literature. A motif could be expressed by a collection of related symbols.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/>
              <a:t>Sometimes a motif can be a contrast, like "light and dark." A series of symbols that could represent this motif might be: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shadows (shades of darkness)</a:t>
            </a:r>
          </a:p>
          <a:p>
            <a:pPr lvl="1"/>
            <a:r>
              <a:rPr lang="en-US" dirty="0"/>
              <a:t>a candle (a light in the darkness)</a:t>
            </a:r>
          </a:p>
          <a:p>
            <a:pPr lvl="1"/>
            <a:r>
              <a:rPr lang="en-US" dirty="0"/>
              <a:t>storm clouds (temporary darkness)</a:t>
            </a:r>
          </a:p>
          <a:p>
            <a:pPr lvl="1"/>
            <a:r>
              <a:rPr lang="en-US" dirty="0"/>
              <a:t>a ray of sunshine (emerging from darkness)</a:t>
            </a:r>
          </a:p>
          <a:p>
            <a:pPr lvl="1"/>
            <a:r>
              <a:rPr lang="en-US" dirty="0"/>
              <a:t>a tunnel (through the darkness)</a:t>
            </a:r>
          </a:p>
          <a:p>
            <a:pPr algn="just"/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and Motif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rgbClr val="FFFFFF"/>
                </a:solidFill>
              </a:rPr>
              <a:t>The symbols and motifs you discover in your reading will lead to the understanding of an overall </a:t>
            </a:r>
            <a:r>
              <a:rPr lang="en-US" dirty="0" smtClean="0">
                <a:solidFill>
                  <a:srgbClr val="FFFFFF"/>
                </a:solidFill>
              </a:rPr>
              <a:t>idea or theme. </a:t>
            </a:r>
            <a:r>
              <a:rPr lang="en-US" dirty="0">
                <a:solidFill>
                  <a:srgbClr val="FFFFFF"/>
                </a:solidFill>
              </a:rPr>
              <a:t>To </a:t>
            </a:r>
            <a:r>
              <a:rPr lang="en-US" dirty="0" smtClean="0">
                <a:solidFill>
                  <a:srgbClr val="FFFFFF"/>
                </a:solidFill>
              </a:rPr>
              <a:t>find the idea or theme, </a:t>
            </a:r>
            <a:r>
              <a:rPr lang="en-US" dirty="0">
                <a:solidFill>
                  <a:srgbClr val="FFFFFF"/>
                </a:solidFill>
              </a:rPr>
              <a:t>you should look for an overall message or lesson. If you do encounter the motif of "light and dark" in a book, you should think about a message that the author is trying to send about life.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The </a:t>
            </a:r>
            <a:r>
              <a:rPr lang="en-US" dirty="0">
                <a:solidFill>
                  <a:srgbClr val="FFFFFF"/>
                </a:solidFill>
              </a:rPr>
              <a:t>light and dark of a story might tell us: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Love survives death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Life renews itself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Knowledge conquers fear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Place of Ideas in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appropriate to go “message hunting” as though the works we read contain nothing but ideas</a:t>
            </a:r>
          </a:p>
          <a:p>
            <a:r>
              <a:rPr lang="en-US" dirty="0" smtClean="0"/>
              <a:t>There is benefit and pleasure to be gained from just savoring a work</a:t>
            </a:r>
          </a:p>
          <a:p>
            <a:r>
              <a:rPr lang="en-US" dirty="0" smtClean="0"/>
              <a:t>However, ideas are vital to understand and appreciate literature: writers have ideas and want to communicate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Find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 are not as obvious as characters and setting</a:t>
            </a:r>
          </a:p>
          <a:p>
            <a:r>
              <a:rPr lang="en-US" dirty="0" smtClean="0"/>
              <a:t>You need to first consider the meaning of what you read and then develop explanatory and comprehensive assertions</a:t>
            </a:r>
          </a:p>
          <a:p>
            <a:r>
              <a:rPr lang="en-US" dirty="0" smtClean="0"/>
              <a:t>Your assertions may be different than others (see examples </a:t>
            </a:r>
            <a:r>
              <a:rPr lang="en-US" dirty="0" err="1" smtClean="0"/>
              <a:t>pg</a:t>
            </a:r>
            <a:r>
              <a:rPr lang="en-US" dirty="0" smtClean="0"/>
              <a:t> 441)</a:t>
            </a:r>
          </a:p>
          <a:p>
            <a:r>
              <a:rPr lang="en-US" dirty="0" smtClean="0"/>
              <a:t>Make a number of formulations for an idea and then select one for further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691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Idea or Theme</vt:lpstr>
      <vt:lpstr>Ideas and Assertions</vt:lpstr>
      <vt:lpstr>Ideas and Theme</vt:lpstr>
      <vt:lpstr>Ideas and Issues</vt:lpstr>
      <vt:lpstr>Ideas and Values</vt:lpstr>
      <vt:lpstr>Ideas and Motif</vt:lpstr>
      <vt:lpstr>Ideas and Motif (cont)</vt:lpstr>
      <vt:lpstr>The Place of Ideas in Literature</vt:lpstr>
      <vt:lpstr>How to Find Ideas</vt:lpstr>
      <vt:lpstr>How to Find Ideas (cont)</vt:lpstr>
      <vt:lpstr>Writing about Idea and Theme</vt:lpstr>
    </vt:vector>
  </TitlesOfParts>
  <Company>Collegium Charter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 or Theme</dc:title>
  <dc:creator>CCS</dc:creator>
  <cp:lastModifiedBy>CCS</cp:lastModifiedBy>
  <cp:revision>5</cp:revision>
  <dcterms:created xsi:type="dcterms:W3CDTF">2014-09-22T13:19:39Z</dcterms:created>
  <dcterms:modified xsi:type="dcterms:W3CDTF">2014-09-22T14:31:48Z</dcterms:modified>
</cp:coreProperties>
</file>