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69EC28-395F-4688-9D3B-526E26C7852A}"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E7D1A-3F42-4966-8C2C-8F02EDED5B29}" type="slidenum">
              <a:rPr lang="en-US" smtClean="0"/>
              <a:t>‹#›</a:t>
            </a:fld>
            <a:endParaRPr lang="en-US"/>
          </a:p>
        </p:txBody>
      </p:sp>
    </p:spTree>
    <p:extLst>
      <p:ext uri="{BB962C8B-B14F-4D97-AF65-F5344CB8AC3E}">
        <p14:creationId xmlns:p14="http://schemas.microsoft.com/office/powerpoint/2010/main" val="1748522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69EC28-395F-4688-9D3B-526E26C7852A}"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E7D1A-3F42-4966-8C2C-8F02EDED5B29}" type="slidenum">
              <a:rPr lang="en-US" smtClean="0"/>
              <a:t>‹#›</a:t>
            </a:fld>
            <a:endParaRPr lang="en-US"/>
          </a:p>
        </p:txBody>
      </p:sp>
    </p:spTree>
    <p:extLst>
      <p:ext uri="{BB962C8B-B14F-4D97-AF65-F5344CB8AC3E}">
        <p14:creationId xmlns:p14="http://schemas.microsoft.com/office/powerpoint/2010/main" val="37367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69EC28-395F-4688-9D3B-526E26C7852A}"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E7D1A-3F42-4966-8C2C-8F02EDED5B29}" type="slidenum">
              <a:rPr lang="en-US" smtClean="0"/>
              <a:t>‹#›</a:t>
            </a:fld>
            <a:endParaRPr lang="en-US"/>
          </a:p>
        </p:txBody>
      </p:sp>
    </p:spTree>
    <p:extLst>
      <p:ext uri="{BB962C8B-B14F-4D97-AF65-F5344CB8AC3E}">
        <p14:creationId xmlns:p14="http://schemas.microsoft.com/office/powerpoint/2010/main" val="264028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69EC28-395F-4688-9D3B-526E26C7852A}"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E7D1A-3F42-4966-8C2C-8F02EDED5B29}" type="slidenum">
              <a:rPr lang="en-US" smtClean="0"/>
              <a:t>‹#›</a:t>
            </a:fld>
            <a:endParaRPr lang="en-US"/>
          </a:p>
        </p:txBody>
      </p:sp>
    </p:spTree>
    <p:extLst>
      <p:ext uri="{BB962C8B-B14F-4D97-AF65-F5344CB8AC3E}">
        <p14:creationId xmlns:p14="http://schemas.microsoft.com/office/powerpoint/2010/main" val="3758802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69EC28-395F-4688-9D3B-526E26C7852A}"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E7D1A-3F42-4966-8C2C-8F02EDED5B29}" type="slidenum">
              <a:rPr lang="en-US" smtClean="0"/>
              <a:t>‹#›</a:t>
            </a:fld>
            <a:endParaRPr lang="en-US"/>
          </a:p>
        </p:txBody>
      </p:sp>
    </p:spTree>
    <p:extLst>
      <p:ext uri="{BB962C8B-B14F-4D97-AF65-F5344CB8AC3E}">
        <p14:creationId xmlns:p14="http://schemas.microsoft.com/office/powerpoint/2010/main" val="1709374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69EC28-395F-4688-9D3B-526E26C7852A}"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E7D1A-3F42-4966-8C2C-8F02EDED5B29}" type="slidenum">
              <a:rPr lang="en-US" smtClean="0"/>
              <a:t>‹#›</a:t>
            </a:fld>
            <a:endParaRPr lang="en-US"/>
          </a:p>
        </p:txBody>
      </p:sp>
    </p:spTree>
    <p:extLst>
      <p:ext uri="{BB962C8B-B14F-4D97-AF65-F5344CB8AC3E}">
        <p14:creationId xmlns:p14="http://schemas.microsoft.com/office/powerpoint/2010/main" val="3041930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69EC28-395F-4688-9D3B-526E26C7852A}" type="datetimeFigureOut">
              <a:rPr lang="en-US" smtClean="0"/>
              <a:t>9/17/2014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9E7D1A-3F42-4966-8C2C-8F02EDED5B29}" type="slidenum">
              <a:rPr lang="en-US" smtClean="0"/>
              <a:t>‹#›</a:t>
            </a:fld>
            <a:endParaRPr lang="en-US"/>
          </a:p>
        </p:txBody>
      </p:sp>
    </p:spTree>
    <p:extLst>
      <p:ext uri="{BB962C8B-B14F-4D97-AF65-F5344CB8AC3E}">
        <p14:creationId xmlns:p14="http://schemas.microsoft.com/office/powerpoint/2010/main" val="3826436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9EC28-395F-4688-9D3B-526E26C7852A}" type="datetimeFigureOut">
              <a:rPr lang="en-US" smtClean="0"/>
              <a:t>9/17/2014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9E7D1A-3F42-4966-8C2C-8F02EDED5B29}" type="slidenum">
              <a:rPr lang="en-US" smtClean="0"/>
              <a:t>‹#›</a:t>
            </a:fld>
            <a:endParaRPr lang="en-US"/>
          </a:p>
        </p:txBody>
      </p:sp>
    </p:spTree>
    <p:extLst>
      <p:ext uri="{BB962C8B-B14F-4D97-AF65-F5344CB8AC3E}">
        <p14:creationId xmlns:p14="http://schemas.microsoft.com/office/powerpoint/2010/main" val="338605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9EC28-395F-4688-9D3B-526E26C7852A}" type="datetimeFigureOut">
              <a:rPr lang="en-US" smtClean="0"/>
              <a:t>9/17/2014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9E7D1A-3F42-4966-8C2C-8F02EDED5B29}" type="slidenum">
              <a:rPr lang="en-US" smtClean="0"/>
              <a:t>‹#›</a:t>
            </a:fld>
            <a:endParaRPr lang="en-US"/>
          </a:p>
        </p:txBody>
      </p:sp>
    </p:spTree>
    <p:extLst>
      <p:ext uri="{BB962C8B-B14F-4D97-AF65-F5344CB8AC3E}">
        <p14:creationId xmlns:p14="http://schemas.microsoft.com/office/powerpoint/2010/main" val="2885727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69EC28-395F-4688-9D3B-526E26C7852A}"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E7D1A-3F42-4966-8C2C-8F02EDED5B29}" type="slidenum">
              <a:rPr lang="en-US" smtClean="0"/>
              <a:t>‹#›</a:t>
            </a:fld>
            <a:endParaRPr lang="en-US"/>
          </a:p>
        </p:txBody>
      </p:sp>
    </p:spTree>
    <p:extLst>
      <p:ext uri="{BB962C8B-B14F-4D97-AF65-F5344CB8AC3E}">
        <p14:creationId xmlns:p14="http://schemas.microsoft.com/office/powerpoint/2010/main" val="590617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69EC28-395F-4688-9D3B-526E26C7852A}"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E7D1A-3F42-4966-8C2C-8F02EDED5B29}" type="slidenum">
              <a:rPr lang="en-US" smtClean="0"/>
              <a:t>‹#›</a:t>
            </a:fld>
            <a:endParaRPr lang="en-US"/>
          </a:p>
        </p:txBody>
      </p:sp>
    </p:spTree>
    <p:extLst>
      <p:ext uri="{BB962C8B-B14F-4D97-AF65-F5344CB8AC3E}">
        <p14:creationId xmlns:p14="http://schemas.microsoft.com/office/powerpoint/2010/main" val="3511232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69EC28-395F-4688-9D3B-526E26C7852A}" type="datetimeFigureOut">
              <a:rPr lang="en-US" smtClean="0"/>
              <a:t>9/17/2014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E7D1A-3F42-4966-8C2C-8F02EDED5B29}" type="slidenum">
              <a:rPr lang="en-US" smtClean="0"/>
              <a:t>‹#›</a:t>
            </a:fld>
            <a:endParaRPr lang="en-US"/>
          </a:p>
        </p:txBody>
      </p:sp>
    </p:spTree>
    <p:extLst>
      <p:ext uri="{BB962C8B-B14F-4D97-AF65-F5344CB8AC3E}">
        <p14:creationId xmlns:p14="http://schemas.microsoft.com/office/powerpoint/2010/main" val="2564934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solidFill>
                  <a:schemeClr val="bg1"/>
                </a:solidFill>
                <a:latin typeface="AR DARLING" pitchFamily="2" charset="0"/>
              </a:rPr>
              <a:t>Symbolism &amp; Allegory</a:t>
            </a:r>
            <a:endParaRPr lang="en-US" sz="4800" b="1" dirty="0">
              <a:solidFill>
                <a:schemeClr val="bg1"/>
              </a:solidFill>
              <a:latin typeface="AR DARLING" pitchFamily="2" charset="0"/>
            </a:endParaRPr>
          </a:p>
        </p:txBody>
      </p:sp>
      <p:sp>
        <p:nvSpPr>
          <p:cNvPr id="3" name="Subtitle 2"/>
          <p:cNvSpPr>
            <a:spLocks noGrp="1"/>
          </p:cNvSpPr>
          <p:nvPr>
            <p:ph type="subTitle" idx="1"/>
          </p:nvPr>
        </p:nvSpPr>
        <p:spPr/>
        <p:txBody>
          <a:bodyPr/>
          <a:lstStyle/>
          <a:p>
            <a:r>
              <a:rPr lang="en-US" dirty="0" smtClean="0">
                <a:solidFill>
                  <a:schemeClr val="bg1"/>
                </a:solidFill>
              </a:rPr>
              <a:t>Keys to Extended Meaning</a:t>
            </a:r>
            <a:endParaRPr lang="en-US" dirty="0">
              <a:solidFill>
                <a:schemeClr val="bg1"/>
              </a:solidFill>
            </a:endParaRPr>
          </a:p>
        </p:txBody>
      </p:sp>
    </p:spTree>
    <p:extLst>
      <p:ext uri="{BB962C8B-B14F-4D97-AF65-F5344CB8AC3E}">
        <p14:creationId xmlns:p14="http://schemas.microsoft.com/office/powerpoint/2010/main" val="2245355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Writing About Symbolism or Allegory</a:t>
            </a:r>
            <a:endParaRPr lang="en-US" b="1" dirty="0"/>
          </a:p>
        </p:txBody>
      </p:sp>
      <p:sp>
        <p:nvSpPr>
          <p:cNvPr id="3" name="Content Placeholder 2"/>
          <p:cNvSpPr>
            <a:spLocks noGrp="1"/>
          </p:cNvSpPr>
          <p:nvPr>
            <p:ph idx="1"/>
          </p:nvPr>
        </p:nvSpPr>
        <p:spPr>
          <a:xfrm>
            <a:off x="457200" y="1295400"/>
            <a:ext cx="8229600" cy="5334000"/>
          </a:xfrm>
        </p:spPr>
        <p:txBody>
          <a:bodyPr>
            <a:normAutofit fontScale="92500"/>
          </a:bodyPr>
          <a:lstStyle/>
          <a:p>
            <a:r>
              <a:rPr lang="en-US" b="1" dirty="0" smtClean="0"/>
              <a:t>Questions for Discovering Ideas</a:t>
            </a:r>
          </a:p>
          <a:p>
            <a:pPr lvl="1"/>
            <a:r>
              <a:rPr lang="en-US" b="1" dirty="0" smtClean="0"/>
              <a:t>Look at </a:t>
            </a:r>
            <a:r>
              <a:rPr lang="en-US" b="1" dirty="0" err="1" smtClean="0"/>
              <a:t>pgs</a:t>
            </a:r>
            <a:r>
              <a:rPr lang="en-US" b="1" dirty="0" smtClean="0"/>
              <a:t> 424-425</a:t>
            </a:r>
          </a:p>
          <a:p>
            <a:r>
              <a:rPr lang="en-US" b="1" dirty="0" smtClean="0"/>
              <a:t>Strategies for Organizing Ideas</a:t>
            </a:r>
          </a:p>
          <a:p>
            <a:pPr lvl="1"/>
            <a:r>
              <a:rPr lang="en-US" b="1" dirty="0" smtClean="0"/>
              <a:t>Symbolism: </a:t>
            </a:r>
          </a:p>
          <a:p>
            <a:pPr lvl="2"/>
            <a:r>
              <a:rPr lang="en-US" b="1" dirty="0" smtClean="0"/>
              <a:t>Identify the meaning of a major symbol</a:t>
            </a:r>
          </a:p>
          <a:p>
            <a:pPr lvl="2"/>
            <a:r>
              <a:rPr lang="en-US" b="1" dirty="0" smtClean="0"/>
              <a:t>Develop the relationship between two or more symbols</a:t>
            </a:r>
          </a:p>
          <a:p>
            <a:pPr lvl="1"/>
            <a:r>
              <a:rPr lang="en-US" b="1" dirty="0" smtClean="0"/>
              <a:t>Allegory:</a:t>
            </a:r>
          </a:p>
          <a:p>
            <a:pPr lvl="2"/>
            <a:r>
              <a:rPr lang="en-US" b="1" dirty="0" smtClean="0"/>
              <a:t>The application and meaning of the allegory (what is the subject of the story and how can it be more generally applied to ideas or to qualities of the human character)</a:t>
            </a:r>
          </a:p>
          <a:p>
            <a:pPr lvl="2"/>
            <a:r>
              <a:rPr lang="en-US" b="1" dirty="0" smtClean="0"/>
              <a:t>The consistency of the allegory—is it used consistently throughout the story</a:t>
            </a:r>
            <a:endParaRPr lang="en-US" b="1" dirty="0"/>
          </a:p>
        </p:txBody>
      </p:sp>
    </p:spTree>
    <p:extLst>
      <p:ext uri="{BB962C8B-B14F-4D97-AF65-F5344CB8AC3E}">
        <p14:creationId xmlns:p14="http://schemas.microsoft.com/office/powerpoint/2010/main" val="1537637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Stories in this Chapter</a:t>
            </a:r>
            <a:endParaRPr lang="en-US" b="1" dirty="0"/>
          </a:p>
        </p:txBody>
      </p:sp>
      <p:sp>
        <p:nvSpPr>
          <p:cNvPr id="3" name="Content Placeholder 2"/>
          <p:cNvSpPr>
            <a:spLocks noGrp="1"/>
          </p:cNvSpPr>
          <p:nvPr>
            <p:ph idx="1"/>
          </p:nvPr>
        </p:nvSpPr>
        <p:spPr/>
        <p:txBody>
          <a:bodyPr/>
          <a:lstStyle/>
          <a:p>
            <a:r>
              <a:rPr lang="en-US" b="1" dirty="0" smtClean="0"/>
              <a:t>“A Hunger Artist”</a:t>
            </a:r>
          </a:p>
          <a:p>
            <a:r>
              <a:rPr lang="en-US" b="1" dirty="0" smtClean="0"/>
              <a:t>“The Chrysanthemums”</a:t>
            </a:r>
          </a:p>
          <a:p>
            <a:r>
              <a:rPr lang="en-US" b="1" dirty="0" smtClean="0"/>
              <a:t>“As I Stand Here Ironing”</a:t>
            </a:r>
          </a:p>
          <a:p>
            <a:r>
              <a:rPr lang="en-US" b="1" dirty="0" smtClean="0"/>
              <a:t>“The Birthmark”</a:t>
            </a:r>
          </a:p>
          <a:p>
            <a:r>
              <a:rPr lang="en-US" b="1" dirty="0" smtClean="0"/>
              <a:t>“</a:t>
            </a:r>
            <a:r>
              <a:rPr lang="en-US" b="1" smtClean="0"/>
              <a:t>Young Goodman Brown”</a:t>
            </a:r>
            <a:endParaRPr lang="en-US" b="1"/>
          </a:p>
        </p:txBody>
      </p:sp>
    </p:spTree>
    <p:extLst>
      <p:ext uri="{BB962C8B-B14F-4D97-AF65-F5344CB8AC3E}">
        <p14:creationId xmlns:p14="http://schemas.microsoft.com/office/powerpoint/2010/main" val="114584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SYMBOLISM</a:t>
            </a:r>
            <a:endParaRPr lang="en-US" dirty="0"/>
          </a:p>
        </p:txBody>
      </p:sp>
      <p:sp>
        <p:nvSpPr>
          <p:cNvPr id="3" name="Content Placeholder 2"/>
          <p:cNvSpPr>
            <a:spLocks noGrp="1"/>
          </p:cNvSpPr>
          <p:nvPr>
            <p:ph idx="1"/>
          </p:nvPr>
        </p:nvSpPr>
        <p:spPr/>
        <p:txBody>
          <a:bodyPr/>
          <a:lstStyle/>
          <a:p>
            <a:r>
              <a:rPr lang="en-US" b="1" dirty="0" smtClean="0"/>
              <a:t>Symbol: “To throw together”</a:t>
            </a:r>
          </a:p>
          <a:p>
            <a:pPr lvl="1"/>
            <a:r>
              <a:rPr lang="en-US" b="1" dirty="0" smtClean="0"/>
              <a:t>Creates a direct meaningful equation between a specific object, scene, character, or action and ideas, values, persons, or ways of life</a:t>
            </a:r>
          </a:p>
          <a:p>
            <a:pPr lvl="1"/>
            <a:r>
              <a:rPr lang="en-US" b="1" dirty="0" smtClean="0"/>
              <a:t>A substitute for the elements being signified</a:t>
            </a:r>
          </a:p>
          <a:p>
            <a:pPr lvl="1"/>
            <a:r>
              <a:rPr lang="en-US" b="1" dirty="0" smtClean="0"/>
              <a:t>What makes it symbolic is its capacity to signify additional levels of meaning—major ideas, simple or complex emotions, or philosophical or religious qualities or values</a:t>
            </a:r>
            <a:endParaRPr lang="en-US" b="1" dirty="0"/>
          </a:p>
        </p:txBody>
      </p:sp>
    </p:spTree>
    <p:extLst>
      <p:ext uri="{BB962C8B-B14F-4D97-AF65-F5344CB8AC3E}">
        <p14:creationId xmlns:p14="http://schemas.microsoft.com/office/powerpoint/2010/main" val="3543427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Symbols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Cultural:</a:t>
            </a:r>
          </a:p>
          <a:p>
            <a:pPr lvl="1"/>
            <a:r>
              <a:rPr lang="en-US" b="1" dirty="0" smtClean="0"/>
              <a:t>Derived from our cultural and historical heritage (universal)</a:t>
            </a:r>
          </a:p>
          <a:p>
            <a:pPr lvl="1"/>
            <a:r>
              <a:rPr lang="en-US" b="1" dirty="0" smtClean="0"/>
              <a:t>The writer assumes that the reader already knows what the symbols represent (water=life)</a:t>
            </a:r>
          </a:p>
          <a:p>
            <a:r>
              <a:rPr lang="en-US" b="1" dirty="0" smtClean="0"/>
              <a:t>Contextual:</a:t>
            </a:r>
          </a:p>
          <a:p>
            <a:pPr lvl="1"/>
            <a:r>
              <a:rPr lang="en-US" b="1" dirty="0" smtClean="0"/>
              <a:t>Objects that are symbols only if they are made so within the work</a:t>
            </a:r>
          </a:p>
          <a:p>
            <a:pPr lvl="1"/>
            <a:r>
              <a:rPr lang="en-US" b="1" dirty="0" smtClean="0"/>
              <a:t>Derive their meaning from the context and circumstances of the story (plant in </a:t>
            </a:r>
            <a:r>
              <a:rPr lang="en-US" b="1" i="1" dirty="0" smtClean="0"/>
              <a:t>A Raisin in the Sun)</a:t>
            </a:r>
            <a:endParaRPr lang="en-US" b="1" dirty="0"/>
          </a:p>
        </p:txBody>
      </p:sp>
    </p:spTree>
    <p:extLst>
      <p:ext uri="{BB962C8B-B14F-4D97-AF65-F5344CB8AC3E}">
        <p14:creationId xmlns:p14="http://schemas.microsoft.com/office/powerpoint/2010/main" val="1391000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 it a Symbol or Not?</a:t>
            </a:r>
            <a:endParaRPr lang="en-US" b="1" dirty="0"/>
          </a:p>
        </p:txBody>
      </p:sp>
      <p:sp>
        <p:nvSpPr>
          <p:cNvPr id="3" name="Content Placeholder 2"/>
          <p:cNvSpPr>
            <a:spLocks noGrp="1"/>
          </p:cNvSpPr>
          <p:nvPr>
            <p:ph idx="1"/>
          </p:nvPr>
        </p:nvSpPr>
        <p:spPr/>
        <p:txBody>
          <a:bodyPr/>
          <a:lstStyle/>
          <a:p>
            <a:r>
              <a:rPr lang="en-US" b="1" dirty="0" smtClean="0"/>
              <a:t>Judge the importance that the author gives it</a:t>
            </a:r>
          </a:p>
          <a:p>
            <a:r>
              <a:rPr lang="en-US" b="1" dirty="0" smtClean="0"/>
              <a:t>When in doubt…</a:t>
            </a:r>
          </a:p>
          <a:p>
            <a:pPr lvl="4"/>
            <a:r>
              <a:rPr lang="en-US" b="1" dirty="0" smtClean="0"/>
              <a:t>It’s a symbol!</a:t>
            </a:r>
            <a:endParaRPr lang="en-US" b="1" dirty="0"/>
          </a:p>
        </p:txBody>
      </p:sp>
    </p:spTree>
    <p:extLst>
      <p:ext uri="{BB962C8B-B14F-4D97-AF65-F5344CB8AC3E}">
        <p14:creationId xmlns:p14="http://schemas.microsoft.com/office/powerpoint/2010/main" val="3323683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Allegory</a:t>
            </a:r>
            <a:endParaRPr lang="en-US" b="1" dirty="0"/>
          </a:p>
        </p:txBody>
      </p:sp>
      <p:sp>
        <p:nvSpPr>
          <p:cNvPr id="3" name="Content Placeholder 2"/>
          <p:cNvSpPr>
            <a:spLocks noGrp="1"/>
          </p:cNvSpPr>
          <p:nvPr>
            <p:ph idx="1"/>
          </p:nvPr>
        </p:nvSpPr>
        <p:spPr/>
        <p:txBody>
          <a:bodyPr>
            <a:normAutofit lnSpcReduction="10000"/>
          </a:bodyPr>
          <a:lstStyle/>
          <a:p>
            <a:r>
              <a:rPr lang="en-US" b="1" dirty="0" err="1" smtClean="0"/>
              <a:t>Allegorein</a:t>
            </a:r>
            <a:r>
              <a:rPr lang="en-US" b="1" dirty="0" smtClean="0"/>
              <a:t> (Greek) meaning “to speak in public”</a:t>
            </a:r>
          </a:p>
          <a:p>
            <a:r>
              <a:rPr lang="en-US" b="1" dirty="0" smtClean="0"/>
              <a:t>Like a symbol because it transfers and broadens meaning</a:t>
            </a:r>
          </a:p>
          <a:p>
            <a:r>
              <a:rPr lang="en-US" b="1" dirty="0" smtClean="0"/>
              <a:t>More sustained than symbolism</a:t>
            </a:r>
          </a:p>
          <a:p>
            <a:r>
              <a:rPr lang="en-US" b="1" dirty="0" err="1" smtClean="0"/>
              <a:t>Allegory:symbol</a:t>
            </a:r>
            <a:r>
              <a:rPr lang="en-US" b="1" dirty="0" smtClean="0"/>
              <a:t> :: </a:t>
            </a:r>
            <a:r>
              <a:rPr lang="en-US" b="1" dirty="0" err="1" smtClean="0"/>
              <a:t>movie:photograph</a:t>
            </a:r>
            <a:endParaRPr lang="en-US" b="1" dirty="0" smtClean="0"/>
          </a:p>
          <a:p>
            <a:r>
              <a:rPr lang="en-US" b="1" dirty="0" smtClean="0"/>
              <a:t>In form, it’s a complete narrative, but it also signifies another series of conditions or events</a:t>
            </a:r>
            <a:endParaRPr lang="en-US" b="1" dirty="0"/>
          </a:p>
        </p:txBody>
      </p:sp>
    </p:spTree>
    <p:extLst>
      <p:ext uri="{BB962C8B-B14F-4D97-AF65-F5344CB8AC3E}">
        <p14:creationId xmlns:p14="http://schemas.microsoft.com/office/powerpoint/2010/main" val="2290893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Allegory (</a:t>
            </a:r>
            <a:r>
              <a:rPr lang="en-US" b="1" dirty="0" err="1" smtClean="0"/>
              <a:t>cont</a:t>
            </a:r>
            <a:r>
              <a:rPr lang="en-US" b="1" dirty="0" smtClean="0"/>
              <a:t>)</a:t>
            </a:r>
            <a:endParaRPr lang="en-US" b="1" dirty="0"/>
          </a:p>
        </p:txBody>
      </p:sp>
      <p:sp>
        <p:nvSpPr>
          <p:cNvPr id="3" name="Content Placeholder 2"/>
          <p:cNvSpPr>
            <a:spLocks noGrp="1"/>
          </p:cNvSpPr>
          <p:nvPr>
            <p:ph idx="1"/>
          </p:nvPr>
        </p:nvSpPr>
        <p:spPr/>
        <p:txBody>
          <a:bodyPr>
            <a:normAutofit fontScale="92500"/>
          </a:bodyPr>
          <a:lstStyle/>
          <a:p>
            <a:r>
              <a:rPr lang="en-US" b="1" dirty="0" smtClean="0"/>
              <a:t>Can be from beginning to end or just a portion (then it’s called allegorical)</a:t>
            </a:r>
          </a:p>
          <a:p>
            <a:r>
              <a:rPr lang="en-US" b="1" dirty="0" smtClean="0"/>
              <a:t>Often concerned with mortality and especially with religion, but can also be political or social</a:t>
            </a:r>
          </a:p>
          <a:p>
            <a:r>
              <a:rPr lang="en-US" b="1" dirty="0" smtClean="0"/>
              <a:t>The things that are true for the main characters can also be applied to life in general</a:t>
            </a:r>
          </a:p>
          <a:p>
            <a:r>
              <a:rPr lang="en-US" b="1" dirty="0" smtClean="0"/>
              <a:t>The author doesn’t have to have planned to write an allegory for it to be one</a:t>
            </a:r>
            <a:endParaRPr lang="en-US" b="1" dirty="0"/>
          </a:p>
        </p:txBody>
      </p:sp>
    </p:spTree>
    <p:extLst>
      <p:ext uri="{BB962C8B-B14F-4D97-AF65-F5344CB8AC3E}">
        <p14:creationId xmlns:p14="http://schemas.microsoft.com/office/powerpoint/2010/main" val="259980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Applications &amp; Meaning of Allegory</a:t>
            </a:r>
            <a:endParaRPr lang="en-US" b="1" dirty="0"/>
          </a:p>
        </p:txBody>
      </p:sp>
      <p:sp>
        <p:nvSpPr>
          <p:cNvPr id="3" name="Content Placeholder 2"/>
          <p:cNvSpPr>
            <a:spLocks noGrp="1"/>
          </p:cNvSpPr>
          <p:nvPr>
            <p:ph idx="1"/>
          </p:nvPr>
        </p:nvSpPr>
        <p:spPr/>
        <p:txBody>
          <a:bodyPr/>
          <a:lstStyle/>
          <a:p>
            <a:r>
              <a:rPr lang="en-US" b="1" dirty="0" smtClean="0"/>
              <a:t>Allegory is a favorite method of teaching morality</a:t>
            </a:r>
          </a:p>
          <a:p>
            <a:r>
              <a:rPr lang="en-US" b="1" dirty="0" smtClean="0"/>
              <a:t>Authors used to be afraid of prosecution, so they wrote with double meaning</a:t>
            </a:r>
          </a:p>
          <a:p>
            <a:r>
              <a:rPr lang="en-US" b="1" dirty="0" smtClean="0"/>
              <a:t>Determine whether all or part of a work can have an extended, allegorical meaning</a:t>
            </a:r>
            <a:endParaRPr lang="en-US" b="1" dirty="0"/>
          </a:p>
        </p:txBody>
      </p:sp>
    </p:spTree>
    <p:extLst>
      <p:ext uri="{BB962C8B-B14F-4D97-AF65-F5344CB8AC3E}">
        <p14:creationId xmlns:p14="http://schemas.microsoft.com/office/powerpoint/2010/main" val="1336668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Fable, Parable, and Myth</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Fable: usually about animals who possess human traits (beast fables)</a:t>
            </a:r>
          </a:p>
          <a:p>
            <a:pPr lvl="1"/>
            <a:r>
              <a:rPr lang="en-US" b="1" dirty="0" smtClean="0"/>
              <a:t>Have a moral or explanation to the story (Aesop)</a:t>
            </a:r>
          </a:p>
          <a:p>
            <a:r>
              <a:rPr lang="en-US" b="1" dirty="0" smtClean="0"/>
              <a:t>Parable: a short, simple allegory with a moral or religious bent</a:t>
            </a:r>
          </a:p>
          <a:p>
            <a:pPr lvl="1"/>
            <a:r>
              <a:rPr lang="en-US" b="1" dirty="0" smtClean="0"/>
              <a:t>Usually associated with Jesus</a:t>
            </a:r>
          </a:p>
          <a:p>
            <a:r>
              <a:rPr lang="en-US" b="1" dirty="0" smtClean="0"/>
              <a:t>Myth: a traditional story that embodies and codifies the religious, philosophical and cultural values of the civilization in which it is composed</a:t>
            </a:r>
          </a:p>
          <a:p>
            <a:pPr lvl="1"/>
            <a:r>
              <a:rPr lang="en-US" b="1" dirty="0" smtClean="0"/>
              <a:t>Gods, heroes, demigods, monsters</a:t>
            </a:r>
            <a:endParaRPr lang="en-US" b="1" dirty="0"/>
          </a:p>
        </p:txBody>
      </p:sp>
    </p:spTree>
    <p:extLst>
      <p:ext uri="{BB962C8B-B14F-4D97-AF65-F5344CB8AC3E}">
        <p14:creationId xmlns:p14="http://schemas.microsoft.com/office/powerpoint/2010/main" val="888959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Allusion in Symbolism &amp; Allegory</a:t>
            </a:r>
            <a:endParaRPr lang="en-US" b="1" dirty="0"/>
          </a:p>
        </p:txBody>
      </p:sp>
      <p:sp>
        <p:nvSpPr>
          <p:cNvPr id="3" name="Content Placeholder 2"/>
          <p:cNvSpPr>
            <a:spLocks noGrp="1"/>
          </p:cNvSpPr>
          <p:nvPr>
            <p:ph idx="1"/>
          </p:nvPr>
        </p:nvSpPr>
        <p:spPr/>
        <p:txBody>
          <a:bodyPr/>
          <a:lstStyle/>
          <a:p>
            <a:r>
              <a:rPr lang="en-US" b="1" dirty="0" smtClean="0"/>
              <a:t>If the meaning of a symbol is not immediately clear to you, you will need a dictionary or other reference work (see list on syllabus for good reference books for allusions)</a:t>
            </a:r>
            <a:endParaRPr lang="en-US" b="1" dirty="0"/>
          </a:p>
        </p:txBody>
      </p:sp>
    </p:spTree>
    <p:extLst>
      <p:ext uri="{BB962C8B-B14F-4D97-AF65-F5344CB8AC3E}">
        <p14:creationId xmlns:p14="http://schemas.microsoft.com/office/powerpoint/2010/main" val="1536850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FFFFFF"/>
      </a:dk1>
      <a:lt1>
        <a:sysClr val="window" lastClr="FFFFFF"/>
      </a:lt1>
      <a:dk2>
        <a:srgbClr val="FFFF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TotalTime>
  <Words>548</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Symbolism &amp; Allegory</vt:lpstr>
      <vt:lpstr>SYMBOLISM</vt:lpstr>
      <vt:lpstr>Two Types of Symbols</vt:lpstr>
      <vt:lpstr>Is it a Symbol or Not?</vt:lpstr>
      <vt:lpstr>Allegory</vt:lpstr>
      <vt:lpstr>Allegory (cont)</vt:lpstr>
      <vt:lpstr>Applications &amp; Meaning of Allegory</vt:lpstr>
      <vt:lpstr>Fable, Parable, and Myth</vt:lpstr>
      <vt:lpstr>Allusion in Symbolism &amp; Allegory</vt:lpstr>
      <vt:lpstr>Writing About Symbolism or Allegory</vt:lpstr>
      <vt:lpstr>Stories in this Chapter</vt:lpstr>
    </vt:vector>
  </TitlesOfParts>
  <Company>Collegium Charter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Symbolism &amp; Allegory</dc:title>
  <dc:creator>CCS</dc:creator>
  <cp:lastModifiedBy>CCS</cp:lastModifiedBy>
  <cp:revision>7</cp:revision>
  <dcterms:created xsi:type="dcterms:W3CDTF">2014-09-16T18:28:42Z</dcterms:created>
  <dcterms:modified xsi:type="dcterms:W3CDTF">2014-09-17T12:00:28Z</dcterms:modified>
</cp:coreProperties>
</file>