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7008813" cy="9294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152" cy="464741"/>
          </a:xfrm>
          <a:prstGeom prst="rect">
            <a:avLst/>
          </a:prstGeom>
        </p:spPr>
        <p:txBody>
          <a:bodyPr vert="horz" lIns="93159" tIns="46580" rIns="93159" bIns="46580" rtlCol="0"/>
          <a:lstStyle>
            <a:lvl1pPr algn="l">
              <a:defRPr sz="1200"/>
            </a:lvl1pPr>
          </a:lstStyle>
          <a:p>
            <a:endParaRPr lang="en-US"/>
          </a:p>
        </p:txBody>
      </p:sp>
      <p:sp>
        <p:nvSpPr>
          <p:cNvPr id="3" name="Date Placeholder 2"/>
          <p:cNvSpPr>
            <a:spLocks noGrp="1"/>
          </p:cNvSpPr>
          <p:nvPr>
            <p:ph type="dt" sz="quarter" idx="1"/>
          </p:nvPr>
        </p:nvSpPr>
        <p:spPr>
          <a:xfrm>
            <a:off x="3970039" y="0"/>
            <a:ext cx="3037152" cy="464741"/>
          </a:xfrm>
          <a:prstGeom prst="rect">
            <a:avLst/>
          </a:prstGeom>
        </p:spPr>
        <p:txBody>
          <a:bodyPr vert="horz" lIns="93159" tIns="46580" rIns="93159" bIns="46580" rtlCol="0"/>
          <a:lstStyle>
            <a:lvl1pPr algn="r">
              <a:defRPr sz="1200"/>
            </a:lvl1pPr>
          </a:lstStyle>
          <a:p>
            <a:fld id="{1D441F27-2683-4A85-AF2F-68317D9CAA08}" type="datetimeFigureOut">
              <a:rPr lang="en-US" smtClean="0"/>
              <a:t>9/8/2014</a:t>
            </a:fld>
            <a:endParaRPr lang="en-US"/>
          </a:p>
        </p:txBody>
      </p:sp>
      <p:sp>
        <p:nvSpPr>
          <p:cNvPr id="4" name="Footer Placeholder 3"/>
          <p:cNvSpPr>
            <a:spLocks noGrp="1"/>
          </p:cNvSpPr>
          <p:nvPr>
            <p:ph type="ftr" sz="quarter" idx="2"/>
          </p:nvPr>
        </p:nvSpPr>
        <p:spPr>
          <a:xfrm>
            <a:off x="0" y="8828459"/>
            <a:ext cx="3037152" cy="464741"/>
          </a:xfrm>
          <a:prstGeom prst="rect">
            <a:avLst/>
          </a:prstGeom>
        </p:spPr>
        <p:txBody>
          <a:bodyPr vert="horz" lIns="93159" tIns="46580" rIns="93159" bIns="46580" rtlCol="0" anchor="b"/>
          <a:lstStyle>
            <a:lvl1pPr algn="l">
              <a:defRPr sz="1200"/>
            </a:lvl1pPr>
          </a:lstStyle>
          <a:p>
            <a:endParaRPr lang="en-US"/>
          </a:p>
        </p:txBody>
      </p:sp>
      <p:sp>
        <p:nvSpPr>
          <p:cNvPr id="5" name="Slide Number Placeholder 4"/>
          <p:cNvSpPr>
            <a:spLocks noGrp="1"/>
          </p:cNvSpPr>
          <p:nvPr>
            <p:ph type="sldNum" sz="quarter" idx="3"/>
          </p:nvPr>
        </p:nvSpPr>
        <p:spPr>
          <a:xfrm>
            <a:off x="3970039" y="8828459"/>
            <a:ext cx="3037152" cy="464741"/>
          </a:xfrm>
          <a:prstGeom prst="rect">
            <a:avLst/>
          </a:prstGeom>
        </p:spPr>
        <p:txBody>
          <a:bodyPr vert="horz" lIns="93159" tIns="46580" rIns="93159" bIns="46580" rtlCol="0" anchor="b"/>
          <a:lstStyle>
            <a:lvl1pPr algn="r">
              <a:defRPr sz="1200"/>
            </a:lvl1pPr>
          </a:lstStyle>
          <a:p>
            <a:fld id="{6BD07C26-DA9F-4AE4-BFF0-DADEDA0F53FE}" type="slidenum">
              <a:rPr lang="en-US" smtClean="0"/>
              <a:t>‹#›</a:t>
            </a:fld>
            <a:endParaRPr lang="en-US"/>
          </a:p>
        </p:txBody>
      </p:sp>
    </p:spTree>
    <p:extLst>
      <p:ext uri="{BB962C8B-B14F-4D97-AF65-F5344CB8AC3E}">
        <p14:creationId xmlns:p14="http://schemas.microsoft.com/office/powerpoint/2010/main" val="1350678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152" cy="464741"/>
          </a:xfrm>
          <a:prstGeom prst="rect">
            <a:avLst/>
          </a:prstGeom>
        </p:spPr>
        <p:txBody>
          <a:bodyPr vert="horz" lIns="93159" tIns="46580" rIns="93159" bIns="46580" rtlCol="0"/>
          <a:lstStyle>
            <a:lvl1pPr algn="l">
              <a:defRPr sz="1200"/>
            </a:lvl1pPr>
          </a:lstStyle>
          <a:p>
            <a:endParaRPr lang="en-US"/>
          </a:p>
        </p:txBody>
      </p:sp>
      <p:sp>
        <p:nvSpPr>
          <p:cNvPr id="3" name="Date Placeholder 2"/>
          <p:cNvSpPr>
            <a:spLocks noGrp="1"/>
          </p:cNvSpPr>
          <p:nvPr>
            <p:ph type="dt" idx="1"/>
          </p:nvPr>
        </p:nvSpPr>
        <p:spPr>
          <a:xfrm>
            <a:off x="3970039" y="0"/>
            <a:ext cx="3037152" cy="464741"/>
          </a:xfrm>
          <a:prstGeom prst="rect">
            <a:avLst/>
          </a:prstGeom>
        </p:spPr>
        <p:txBody>
          <a:bodyPr vert="horz" lIns="93159" tIns="46580" rIns="93159" bIns="46580" rtlCol="0"/>
          <a:lstStyle>
            <a:lvl1pPr algn="r">
              <a:defRPr sz="1200"/>
            </a:lvl1pPr>
          </a:lstStyle>
          <a:p>
            <a:fld id="{50D13222-810D-41A3-902B-F2F684207852}" type="datetimeFigureOut">
              <a:rPr lang="en-US" smtClean="0"/>
              <a:t>9/8/2014</a:t>
            </a:fld>
            <a:endParaRPr lang="en-US"/>
          </a:p>
        </p:txBody>
      </p:sp>
      <p:sp>
        <p:nvSpPr>
          <p:cNvPr id="4" name="Slide Image Placeholder 3"/>
          <p:cNvSpPr>
            <a:spLocks noGrp="1" noRot="1" noChangeAspect="1"/>
          </p:cNvSpPr>
          <p:nvPr>
            <p:ph type="sldImg" idx="2"/>
          </p:nvPr>
        </p:nvSpPr>
        <p:spPr>
          <a:xfrm>
            <a:off x="1179513" y="696913"/>
            <a:ext cx="4649787" cy="3486150"/>
          </a:xfrm>
          <a:prstGeom prst="rect">
            <a:avLst/>
          </a:prstGeom>
          <a:noFill/>
          <a:ln w="12700">
            <a:solidFill>
              <a:prstClr val="black"/>
            </a:solidFill>
          </a:ln>
        </p:spPr>
        <p:txBody>
          <a:bodyPr vert="horz" lIns="93159" tIns="46580" rIns="93159" bIns="46580" rtlCol="0" anchor="ctr"/>
          <a:lstStyle/>
          <a:p>
            <a:endParaRPr lang="en-US"/>
          </a:p>
        </p:txBody>
      </p:sp>
      <p:sp>
        <p:nvSpPr>
          <p:cNvPr id="5" name="Notes Placeholder 4"/>
          <p:cNvSpPr>
            <a:spLocks noGrp="1"/>
          </p:cNvSpPr>
          <p:nvPr>
            <p:ph type="body" sz="quarter" idx="3"/>
          </p:nvPr>
        </p:nvSpPr>
        <p:spPr>
          <a:xfrm>
            <a:off x="700882" y="4415036"/>
            <a:ext cx="5607050" cy="4182666"/>
          </a:xfrm>
          <a:prstGeom prst="rect">
            <a:avLst/>
          </a:prstGeom>
        </p:spPr>
        <p:txBody>
          <a:bodyPr vert="horz" lIns="93159" tIns="46580" rIns="93159" bIns="465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8459"/>
            <a:ext cx="3037152" cy="464741"/>
          </a:xfrm>
          <a:prstGeom prst="rect">
            <a:avLst/>
          </a:prstGeom>
        </p:spPr>
        <p:txBody>
          <a:bodyPr vert="horz" lIns="93159" tIns="46580" rIns="93159" bIns="46580" rtlCol="0" anchor="b"/>
          <a:lstStyle>
            <a:lvl1pPr algn="l">
              <a:defRPr sz="1200"/>
            </a:lvl1pPr>
          </a:lstStyle>
          <a:p>
            <a:endParaRPr lang="en-US"/>
          </a:p>
        </p:txBody>
      </p:sp>
      <p:sp>
        <p:nvSpPr>
          <p:cNvPr id="7" name="Slide Number Placeholder 6"/>
          <p:cNvSpPr>
            <a:spLocks noGrp="1"/>
          </p:cNvSpPr>
          <p:nvPr>
            <p:ph type="sldNum" sz="quarter" idx="5"/>
          </p:nvPr>
        </p:nvSpPr>
        <p:spPr>
          <a:xfrm>
            <a:off x="3970039" y="8828459"/>
            <a:ext cx="3037152" cy="464741"/>
          </a:xfrm>
          <a:prstGeom prst="rect">
            <a:avLst/>
          </a:prstGeom>
        </p:spPr>
        <p:txBody>
          <a:bodyPr vert="horz" lIns="93159" tIns="46580" rIns="93159" bIns="46580" rtlCol="0" anchor="b"/>
          <a:lstStyle>
            <a:lvl1pPr algn="r">
              <a:defRPr sz="1200"/>
            </a:lvl1pPr>
          </a:lstStyle>
          <a:p>
            <a:fld id="{493F2881-5BCE-42F9-92E0-03522F21D8B8}" type="slidenum">
              <a:rPr lang="en-US" smtClean="0"/>
              <a:t>‹#›</a:t>
            </a:fld>
            <a:endParaRPr lang="en-US"/>
          </a:p>
        </p:txBody>
      </p:sp>
    </p:spTree>
    <p:extLst>
      <p:ext uri="{BB962C8B-B14F-4D97-AF65-F5344CB8AC3E}">
        <p14:creationId xmlns:p14="http://schemas.microsoft.com/office/powerpoint/2010/main" val="4193749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1</a:t>
            </a:fld>
            <a:endParaRPr lang="en-US"/>
          </a:p>
        </p:txBody>
      </p:sp>
    </p:spTree>
    <p:extLst>
      <p:ext uri="{BB962C8B-B14F-4D97-AF65-F5344CB8AC3E}">
        <p14:creationId xmlns:p14="http://schemas.microsoft.com/office/powerpoint/2010/main" val="35034969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10</a:t>
            </a:fld>
            <a:endParaRPr lang="en-US"/>
          </a:p>
        </p:txBody>
      </p:sp>
    </p:spTree>
    <p:extLst>
      <p:ext uri="{BB962C8B-B14F-4D97-AF65-F5344CB8AC3E}">
        <p14:creationId xmlns:p14="http://schemas.microsoft.com/office/powerpoint/2010/main" val="4082607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11</a:t>
            </a:fld>
            <a:endParaRPr lang="en-US"/>
          </a:p>
        </p:txBody>
      </p:sp>
    </p:spTree>
    <p:extLst>
      <p:ext uri="{BB962C8B-B14F-4D97-AF65-F5344CB8AC3E}">
        <p14:creationId xmlns:p14="http://schemas.microsoft.com/office/powerpoint/2010/main" val="17415002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12</a:t>
            </a:fld>
            <a:endParaRPr lang="en-US"/>
          </a:p>
        </p:txBody>
      </p:sp>
    </p:spTree>
    <p:extLst>
      <p:ext uri="{BB962C8B-B14F-4D97-AF65-F5344CB8AC3E}">
        <p14:creationId xmlns:p14="http://schemas.microsoft.com/office/powerpoint/2010/main" val="1901589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13</a:t>
            </a:fld>
            <a:endParaRPr lang="en-US"/>
          </a:p>
        </p:txBody>
      </p:sp>
    </p:spTree>
    <p:extLst>
      <p:ext uri="{BB962C8B-B14F-4D97-AF65-F5344CB8AC3E}">
        <p14:creationId xmlns:p14="http://schemas.microsoft.com/office/powerpoint/2010/main" val="7229729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14</a:t>
            </a:fld>
            <a:endParaRPr lang="en-US"/>
          </a:p>
        </p:txBody>
      </p:sp>
    </p:spTree>
    <p:extLst>
      <p:ext uri="{BB962C8B-B14F-4D97-AF65-F5344CB8AC3E}">
        <p14:creationId xmlns:p14="http://schemas.microsoft.com/office/powerpoint/2010/main" val="2629525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15</a:t>
            </a:fld>
            <a:endParaRPr lang="en-US"/>
          </a:p>
        </p:txBody>
      </p:sp>
    </p:spTree>
    <p:extLst>
      <p:ext uri="{BB962C8B-B14F-4D97-AF65-F5344CB8AC3E}">
        <p14:creationId xmlns:p14="http://schemas.microsoft.com/office/powerpoint/2010/main" val="1470582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16</a:t>
            </a:fld>
            <a:endParaRPr lang="en-US"/>
          </a:p>
        </p:txBody>
      </p:sp>
    </p:spTree>
    <p:extLst>
      <p:ext uri="{BB962C8B-B14F-4D97-AF65-F5344CB8AC3E}">
        <p14:creationId xmlns:p14="http://schemas.microsoft.com/office/powerpoint/2010/main" val="3247957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17</a:t>
            </a:fld>
            <a:endParaRPr lang="en-US"/>
          </a:p>
        </p:txBody>
      </p:sp>
    </p:spTree>
    <p:extLst>
      <p:ext uri="{BB962C8B-B14F-4D97-AF65-F5344CB8AC3E}">
        <p14:creationId xmlns:p14="http://schemas.microsoft.com/office/powerpoint/2010/main" val="4049661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18</a:t>
            </a:fld>
            <a:endParaRPr lang="en-US"/>
          </a:p>
        </p:txBody>
      </p:sp>
    </p:spTree>
    <p:extLst>
      <p:ext uri="{BB962C8B-B14F-4D97-AF65-F5344CB8AC3E}">
        <p14:creationId xmlns:p14="http://schemas.microsoft.com/office/powerpoint/2010/main" val="11351659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19</a:t>
            </a:fld>
            <a:endParaRPr lang="en-US"/>
          </a:p>
        </p:txBody>
      </p:sp>
    </p:spTree>
    <p:extLst>
      <p:ext uri="{BB962C8B-B14F-4D97-AF65-F5344CB8AC3E}">
        <p14:creationId xmlns:p14="http://schemas.microsoft.com/office/powerpoint/2010/main" val="1161755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2</a:t>
            </a:fld>
            <a:endParaRPr lang="en-US"/>
          </a:p>
        </p:txBody>
      </p:sp>
    </p:spTree>
    <p:extLst>
      <p:ext uri="{BB962C8B-B14F-4D97-AF65-F5344CB8AC3E}">
        <p14:creationId xmlns:p14="http://schemas.microsoft.com/office/powerpoint/2010/main" val="36224175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898" indent="-232898">
              <a:buAutoNum type="arabicPeriod"/>
            </a:pPr>
            <a:r>
              <a:rPr lang="en-US" dirty="0" smtClean="0"/>
              <a:t>There has to be a “butt” of the joke</a:t>
            </a:r>
          </a:p>
          <a:p>
            <a:pPr marL="232898" indent="-232898">
              <a:buAutoNum type="arabicPeriod"/>
            </a:pPr>
            <a:r>
              <a:rPr lang="en-US" dirty="0" smtClean="0"/>
              <a:t>Incongruity: something that</a:t>
            </a:r>
            <a:r>
              <a:rPr lang="en-US" baseline="0" dirty="0" smtClean="0"/>
              <a:t> doesn’t fit with the ordinary—inappropriate</a:t>
            </a:r>
          </a:p>
          <a:p>
            <a:pPr marL="232898" indent="-232898">
              <a:buAutoNum type="arabicPeriod"/>
            </a:pPr>
            <a:r>
              <a:rPr lang="en-US" baseline="0" dirty="0" smtClean="0"/>
              <a:t>Malapropism: verbal errors--</a:t>
            </a:r>
            <a:r>
              <a:rPr lang="en-US" dirty="0" smtClean="0"/>
              <a:t>the mistaken use of a word in place of a similar-sounding one, often with unintentionally amusing effect</a:t>
            </a:r>
          </a:p>
          <a:p>
            <a:pPr marL="232898" indent="-232898">
              <a:buAutoNum type="arabicPeriod"/>
            </a:pPr>
            <a:r>
              <a:rPr lang="en-US" dirty="0" smtClean="0"/>
              <a:t>Flashes of insight</a:t>
            </a:r>
            <a:endParaRPr lang="en-US" dirty="0"/>
          </a:p>
        </p:txBody>
      </p:sp>
      <p:sp>
        <p:nvSpPr>
          <p:cNvPr id="4" name="Slide Number Placeholder 3"/>
          <p:cNvSpPr>
            <a:spLocks noGrp="1"/>
          </p:cNvSpPr>
          <p:nvPr>
            <p:ph type="sldNum" sz="quarter" idx="10"/>
          </p:nvPr>
        </p:nvSpPr>
        <p:spPr/>
        <p:txBody>
          <a:bodyPr/>
          <a:lstStyle/>
          <a:p>
            <a:fld id="{493F2881-5BCE-42F9-92E0-03522F21D8B8}" type="slidenum">
              <a:rPr lang="en-US" smtClean="0"/>
              <a:t>20</a:t>
            </a:fld>
            <a:endParaRPr lang="en-US"/>
          </a:p>
        </p:txBody>
      </p:sp>
    </p:spTree>
    <p:extLst>
      <p:ext uri="{BB962C8B-B14F-4D97-AF65-F5344CB8AC3E}">
        <p14:creationId xmlns:p14="http://schemas.microsoft.com/office/powerpoint/2010/main" val="1007669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21</a:t>
            </a:fld>
            <a:endParaRPr lang="en-US"/>
          </a:p>
        </p:txBody>
      </p:sp>
    </p:spTree>
    <p:extLst>
      <p:ext uri="{BB962C8B-B14F-4D97-AF65-F5344CB8AC3E}">
        <p14:creationId xmlns:p14="http://schemas.microsoft.com/office/powerpoint/2010/main" val="1673356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22</a:t>
            </a:fld>
            <a:endParaRPr lang="en-US"/>
          </a:p>
        </p:txBody>
      </p:sp>
    </p:spTree>
    <p:extLst>
      <p:ext uri="{BB962C8B-B14F-4D97-AF65-F5344CB8AC3E}">
        <p14:creationId xmlns:p14="http://schemas.microsoft.com/office/powerpoint/2010/main" val="13413811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23</a:t>
            </a:fld>
            <a:endParaRPr lang="en-US"/>
          </a:p>
        </p:txBody>
      </p:sp>
    </p:spTree>
    <p:extLst>
      <p:ext uri="{BB962C8B-B14F-4D97-AF65-F5344CB8AC3E}">
        <p14:creationId xmlns:p14="http://schemas.microsoft.com/office/powerpoint/2010/main" val="24677871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24</a:t>
            </a:fld>
            <a:endParaRPr lang="en-US"/>
          </a:p>
        </p:txBody>
      </p:sp>
    </p:spTree>
    <p:extLst>
      <p:ext uri="{BB962C8B-B14F-4D97-AF65-F5344CB8AC3E}">
        <p14:creationId xmlns:p14="http://schemas.microsoft.com/office/powerpoint/2010/main" val="33383666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25</a:t>
            </a:fld>
            <a:endParaRPr lang="en-US"/>
          </a:p>
        </p:txBody>
      </p:sp>
    </p:spTree>
    <p:extLst>
      <p:ext uri="{BB962C8B-B14F-4D97-AF65-F5344CB8AC3E}">
        <p14:creationId xmlns:p14="http://schemas.microsoft.com/office/powerpoint/2010/main" val="2974363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3</a:t>
            </a:fld>
            <a:endParaRPr lang="en-US"/>
          </a:p>
        </p:txBody>
      </p:sp>
    </p:spTree>
    <p:extLst>
      <p:ext uri="{BB962C8B-B14F-4D97-AF65-F5344CB8AC3E}">
        <p14:creationId xmlns:p14="http://schemas.microsoft.com/office/powerpoint/2010/main" val="1175695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4</a:t>
            </a:fld>
            <a:endParaRPr lang="en-US"/>
          </a:p>
        </p:txBody>
      </p:sp>
    </p:spTree>
    <p:extLst>
      <p:ext uri="{BB962C8B-B14F-4D97-AF65-F5344CB8AC3E}">
        <p14:creationId xmlns:p14="http://schemas.microsoft.com/office/powerpoint/2010/main" val="4104930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5</a:t>
            </a:fld>
            <a:endParaRPr lang="en-US"/>
          </a:p>
        </p:txBody>
      </p:sp>
    </p:spTree>
    <p:extLst>
      <p:ext uri="{BB962C8B-B14F-4D97-AF65-F5344CB8AC3E}">
        <p14:creationId xmlns:p14="http://schemas.microsoft.com/office/powerpoint/2010/main" val="1615724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6</a:t>
            </a:fld>
            <a:endParaRPr lang="en-US"/>
          </a:p>
        </p:txBody>
      </p:sp>
    </p:spTree>
    <p:extLst>
      <p:ext uri="{BB962C8B-B14F-4D97-AF65-F5344CB8AC3E}">
        <p14:creationId xmlns:p14="http://schemas.microsoft.com/office/powerpoint/2010/main" val="2705140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7</a:t>
            </a:fld>
            <a:endParaRPr lang="en-US"/>
          </a:p>
        </p:txBody>
      </p:sp>
    </p:spTree>
    <p:extLst>
      <p:ext uri="{BB962C8B-B14F-4D97-AF65-F5344CB8AC3E}">
        <p14:creationId xmlns:p14="http://schemas.microsoft.com/office/powerpoint/2010/main" val="3141071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8</a:t>
            </a:fld>
            <a:endParaRPr lang="en-US"/>
          </a:p>
        </p:txBody>
      </p:sp>
    </p:spTree>
    <p:extLst>
      <p:ext uri="{BB962C8B-B14F-4D97-AF65-F5344CB8AC3E}">
        <p14:creationId xmlns:p14="http://schemas.microsoft.com/office/powerpoint/2010/main" val="1538287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3F2881-5BCE-42F9-92E0-03522F21D8B8}" type="slidenum">
              <a:rPr lang="en-US" smtClean="0"/>
              <a:t>9</a:t>
            </a:fld>
            <a:endParaRPr lang="en-US"/>
          </a:p>
        </p:txBody>
      </p:sp>
    </p:spTree>
    <p:extLst>
      <p:ext uri="{BB962C8B-B14F-4D97-AF65-F5344CB8AC3E}">
        <p14:creationId xmlns:p14="http://schemas.microsoft.com/office/powerpoint/2010/main" val="680477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79D4C5-9145-421D-9A4F-43231DB6D33A}"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A208E-9D72-48BC-BCEF-52BCF4903BA3}" type="slidenum">
              <a:rPr lang="en-US" smtClean="0"/>
              <a:t>‹#›</a:t>
            </a:fld>
            <a:endParaRPr lang="en-US"/>
          </a:p>
        </p:txBody>
      </p:sp>
    </p:spTree>
    <p:extLst>
      <p:ext uri="{BB962C8B-B14F-4D97-AF65-F5344CB8AC3E}">
        <p14:creationId xmlns:p14="http://schemas.microsoft.com/office/powerpoint/2010/main" val="1619551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9D4C5-9145-421D-9A4F-43231DB6D33A}"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A208E-9D72-48BC-BCEF-52BCF4903BA3}" type="slidenum">
              <a:rPr lang="en-US" smtClean="0"/>
              <a:t>‹#›</a:t>
            </a:fld>
            <a:endParaRPr lang="en-US"/>
          </a:p>
        </p:txBody>
      </p:sp>
    </p:spTree>
    <p:extLst>
      <p:ext uri="{BB962C8B-B14F-4D97-AF65-F5344CB8AC3E}">
        <p14:creationId xmlns:p14="http://schemas.microsoft.com/office/powerpoint/2010/main" val="1400149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9D4C5-9145-421D-9A4F-43231DB6D33A}"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A208E-9D72-48BC-BCEF-52BCF4903BA3}" type="slidenum">
              <a:rPr lang="en-US" smtClean="0"/>
              <a:t>‹#›</a:t>
            </a:fld>
            <a:endParaRPr lang="en-US"/>
          </a:p>
        </p:txBody>
      </p:sp>
    </p:spTree>
    <p:extLst>
      <p:ext uri="{BB962C8B-B14F-4D97-AF65-F5344CB8AC3E}">
        <p14:creationId xmlns:p14="http://schemas.microsoft.com/office/powerpoint/2010/main" val="3754355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9D4C5-9145-421D-9A4F-43231DB6D33A}"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A208E-9D72-48BC-BCEF-52BCF4903BA3}" type="slidenum">
              <a:rPr lang="en-US" smtClean="0"/>
              <a:t>‹#›</a:t>
            </a:fld>
            <a:endParaRPr lang="en-US"/>
          </a:p>
        </p:txBody>
      </p:sp>
    </p:spTree>
    <p:extLst>
      <p:ext uri="{BB962C8B-B14F-4D97-AF65-F5344CB8AC3E}">
        <p14:creationId xmlns:p14="http://schemas.microsoft.com/office/powerpoint/2010/main" val="1563709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79D4C5-9145-421D-9A4F-43231DB6D33A}"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A208E-9D72-48BC-BCEF-52BCF4903BA3}" type="slidenum">
              <a:rPr lang="en-US" smtClean="0"/>
              <a:t>‹#›</a:t>
            </a:fld>
            <a:endParaRPr lang="en-US"/>
          </a:p>
        </p:txBody>
      </p:sp>
    </p:spTree>
    <p:extLst>
      <p:ext uri="{BB962C8B-B14F-4D97-AF65-F5344CB8AC3E}">
        <p14:creationId xmlns:p14="http://schemas.microsoft.com/office/powerpoint/2010/main" val="3047671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79D4C5-9145-421D-9A4F-43231DB6D33A}"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5A208E-9D72-48BC-BCEF-52BCF4903BA3}" type="slidenum">
              <a:rPr lang="en-US" smtClean="0"/>
              <a:t>‹#›</a:t>
            </a:fld>
            <a:endParaRPr lang="en-US"/>
          </a:p>
        </p:txBody>
      </p:sp>
    </p:spTree>
    <p:extLst>
      <p:ext uri="{BB962C8B-B14F-4D97-AF65-F5344CB8AC3E}">
        <p14:creationId xmlns:p14="http://schemas.microsoft.com/office/powerpoint/2010/main" val="583699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79D4C5-9145-421D-9A4F-43231DB6D33A}" type="datetimeFigureOut">
              <a:rPr lang="en-US" smtClean="0"/>
              <a:t>9/8/2014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5A208E-9D72-48BC-BCEF-52BCF4903BA3}" type="slidenum">
              <a:rPr lang="en-US" smtClean="0"/>
              <a:t>‹#›</a:t>
            </a:fld>
            <a:endParaRPr lang="en-US"/>
          </a:p>
        </p:txBody>
      </p:sp>
    </p:spTree>
    <p:extLst>
      <p:ext uri="{BB962C8B-B14F-4D97-AF65-F5344CB8AC3E}">
        <p14:creationId xmlns:p14="http://schemas.microsoft.com/office/powerpoint/2010/main" val="3240897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79D4C5-9145-421D-9A4F-43231DB6D33A}" type="datetimeFigureOut">
              <a:rPr lang="en-US" smtClean="0"/>
              <a:t>9/8/2014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5A208E-9D72-48BC-BCEF-52BCF4903BA3}" type="slidenum">
              <a:rPr lang="en-US" smtClean="0"/>
              <a:t>‹#›</a:t>
            </a:fld>
            <a:endParaRPr lang="en-US"/>
          </a:p>
        </p:txBody>
      </p:sp>
    </p:spTree>
    <p:extLst>
      <p:ext uri="{BB962C8B-B14F-4D97-AF65-F5344CB8AC3E}">
        <p14:creationId xmlns:p14="http://schemas.microsoft.com/office/powerpoint/2010/main" val="290858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79D4C5-9145-421D-9A4F-43231DB6D33A}" type="datetimeFigureOut">
              <a:rPr lang="en-US" smtClean="0"/>
              <a:t>9/8/2014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5A208E-9D72-48BC-BCEF-52BCF4903BA3}" type="slidenum">
              <a:rPr lang="en-US" smtClean="0"/>
              <a:t>‹#›</a:t>
            </a:fld>
            <a:endParaRPr lang="en-US"/>
          </a:p>
        </p:txBody>
      </p:sp>
    </p:spTree>
    <p:extLst>
      <p:ext uri="{BB962C8B-B14F-4D97-AF65-F5344CB8AC3E}">
        <p14:creationId xmlns:p14="http://schemas.microsoft.com/office/powerpoint/2010/main" val="3543825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9D4C5-9145-421D-9A4F-43231DB6D33A}"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5A208E-9D72-48BC-BCEF-52BCF4903BA3}" type="slidenum">
              <a:rPr lang="en-US" smtClean="0"/>
              <a:t>‹#›</a:t>
            </a:fld>
            <a:endParaRPr lang="en-US"/>
          </a:p>
        </p:txBody>
      </p:sp>
    </p:spTree>
    <p:extLst>
      <p:ext uri="{BB962C8B-B14F-4D97-AF65-F5344CB8AC3E}">
        <p14:creationId xmlns:p14="http://schemas.microsoft.com/office/powerpoint/2010/main" val="1494182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9D4C5-9145-421D-9A4F-43231DB6D33A}"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5A208E-9D72-48BC-BCEF-52BCF4903BA3}" type="slidenum">
              <a:rPr lang="en-US" smtClean="0"/>
              <a:t>‹#›</a:t>
            </a:fld>
            <a:endParaRPr lang="en-US"/>
          </a:p>
        </p:txBody>
      </p:sp>
    </p:spTree>
    <p:extLst>
      <p:ext uri="{BB962C8B-B14F-4D97-AF65-F5344CB8AC3E}">
        <p14:creationId xmlns:p14="http://schemas.microsoft.com/office/powerpoint/2010/main" val="3980056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9D4C5-9145-421D-9A4F-43231DB6D33A}" type="datetimeFigureOut">
              <a:rPr lang="en-US" smtClean="0"/>
              <a:t>9/8/2014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5A208E-9D72-48BC-BCEF-52BCF4903BA3}" type="slidenum">
              <a:rPr lang="en-US" smtClean="0"/>
              <a:t>‹#›</a:t>
            </a:fld>
            <a:endParaRPr lang="en-US"/>
          </a:p>
        </p:txBody>
      </p:sp>
    </p:spTree>
    <p:extLst>
      <p:ext uri="{BB962C8B-B14F-4D97-AF65-F5344CB8AC3E}">
        <p14:creationId xmlns:p14="http://schemas.microsoft.com/office/powerpoint/2010/main" val="1425263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Short Story Boot Camp</a:t>
            </a:r>
            <a:endParaRPr lang="en-US" dirty="0"/>
          </a:p>
        </p:txBody>
      </p:sp>
      <p:sp>
        <p:nvSpPr>
          <p:cNvPr id="5" name="Subtitle 4"/>
          <p:cNvSpPr>
            <a:spLocks noGrp="1"/>
          </p:cNvSpPr>
          <p:nvPr>
            <p:ph type="subTitle" idx="1"/>
          </p:nvPr>
        </p:nvSpPr>
        <p:spPr/>
        <p:txBody>
          <a:bodyPr/>
          <a:lstStyle/>
          <a:p>
            <a:r>
              <a:rPr lang="en-US" dirty="0" smtClean="0"/>
              <a:t>Tone and Point-of-View</a:t>
            </a:r>
            <a:endParaRPr lang="en-US" dirty="0"/>
          </a:p>
        </p:txBody>
      </p:sp>
    </p:spTree>
    <p:extLst>
      <p:ext uri="{BB962C8B-B14F-4D97-AF65-F5344CB8AC3E}">
        <p14:creationId xmlns:p14="http://schemas.microsoft.com/office/powerpoint/2010/main" val="37625341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Person</a:t>
            </a:r>
            <a:endParaRPr lang="en-US" dirty="0"/>
          </a:p>
        </p:txBody>
      </p:sp>
      <p:sp>
        <p:nvSpPr>
          <p:cNvPr id="3" name="Content Placeholder 2"/>
          <p:cNvSpPr>
            <a:spLocks noGrp="1"/>
          </p:cNvSpPr>
          <p:nvPr>
            <p:ph idx="1"/>
          </p:nvPr>
        </p:nvSpPr>
        <p:spPr/>
        <p:txBody>
          <a:bodyPr/>
          <a:lstStyle/>
          <a:p>
            <a:r>
              <a:rPr lang="en-US" dirty="0" smtClean="0"/>
              <a:t>The speaker emphasizes the actions and speeches of others</a:t>
            </a:r>
          </a:p>
          <a:p>
            <a:r>
              <a:rPr lang="en-US" dirty="0" smtClean="0"/>
              <a:t>Three variants of 3</a:t>
            </a:r>
            <a:r>
              <a:rPr lang="en-US" baseline="30000" dirty="0" smtClean="0"/>
              <a:t>rd</a:t>
            </a:r>
            <a:r>
              <a:rPr lang="en-US" dirty="0" smtClean="0"/>
              <a:t> person POV:</a:t>
            </a:r>
          </a:p>
          <a:p>
            <a:pPr lvl="1"/>
            <a:r>
              <a:rPr lang="en-US" dirty="0" smtClean="0"/>
              <a:t>Dramatic or objective</a:t>
            </a:r>
          </a:p>
          <a:p>
            <a:pPr lvl="1"/>
            <a:r>
              <a:rPr lang="en-US" dirty="0" smtClean="0"/>
              <a:t>Omniscient</a:t>
            </a:r>
          </a:p>
          <a:p>
            <a:pPr lvl="1"/>
            <a:r>
              <a:rPr lang="en-US" dirty="0" smtClean="0"/>
              <a:t>Limited omniscient </a:t>
            </a:r>
            <a:endParaRPr lang="en-US" dirty="0"/>
          </a:p>
        </p:txBody>
      </p:sp>
    </p:spTree>
    <p:extLst>
      <p:ext uri="{BB962C8B-B14F-4D97-AF65-F5344CB8AC3E}">
        <p14:creationId xmlns:p14="http://schemas.microsoft.com/office/powerpoint/2010/main" val="165060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Person Objective</a:t>
            </a:r>
            <a:endParaRPr lang="en-US" dirty="0"/>
          </a:p>
        </p:txBody>
      </p:sp>
      <p:sp>
        <p:nvSpPr>
          <p:cNvPr id="3" name="Content Placeholder 2"/>
          <p:cNvSpPr>
            <a:spLocks noGrp="1"/>
          </p:cNvSpPr>
          <p:nvPr>
            <p:ph idx="1"/>
          </p:nvPr>
        </p:nvSpPr>
        <p:spPr/>
        <p:txBody>
          <a:bodyPr/>
          <a:lstStyle/>
          <a:p>
            <a:r>
              <a:rPr lang="en-US" dirty="0" smtClean="0"/>
              <a:t>The most direct method of narration</a:t>
            </a:r>
          </a:p>
          <a:p>
            <a:r>
              <a:rPr lang="en-US" dirty="0" smtClean="0"/>
              <a:t>Narrator is unidentified speaker who reports things like a camera</a:t>
            </a:r>
          </a:p>
          <a:p>
            <a:r>
              <a:rPr lang="en-US" dirty="0" smtClean="0"/>
              <a:t>“fly on the wall”</a:t>
            </a:r>
          </a:p>
          <a:p>
            <a:r>
              <a:rPr lang="en-US" dirty="0" smtClean="0"/>
              <a:t>Limited only to what is said and what happens</a:t>
            </a:r>
          </a:p>
          <a:p>
            <a:r>
              <a:rPr lang="en-US" dirty="0" smtClean="0"/>
              <a:t>Allows readers to draw their own conclusions</a:t>
            </a:r>
            <a:endParaRPr lang="en-US" dirty="0"/>
          </a:p>
        </p:txBody>
      </p:sp>
    </p:spTree>
    <p:extLst>
      <p:ext uri="{BB962C8B-B14F-4D97-AF65-F5344CB8AC3E}">
        <p14:creationId xmlns:p14="http://schemas.microsoft.com/office/powerpoint/2010/main" val="2173977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Person Omniscient</a:t>
            </a:r>
            <a:endParaRPr lang="en-US" dirty="0"/>
          </a:p>
        </p:txBody>
      </p:sp>
      <p:sp>
        <p:nvSpPr>
          <p:cNvPr id="3" name="Content Placeholder 2"/>
          <p:cNvSpPr>
            <a:spLocks noGrp="1"/>
          </p:cNvSpPr>
          <p:nvPr>
            <p:ph idx="1"/>
          </p:nvPr>
        </p:nvSpPr>
        <p:spPr/>
        <p:txBody>
          <a:bodyPr/>
          <a:lstStyle/>
          <a:p>
            <a:r>
              <a:rPr lang="en-US" dirty="0" smtClean="0"/>
              <a:t>Can see all and potentially can disclose all</a:t>
            </a:r>
          </a:p>
          <a:p>
            <a:r>
              <a:rPr lang="en-US" dirty="0" smtClean="0"/>
              <a:t>Knows what is going on in the minds of the characters</a:t>
            </a:r>
          </a:p>
          <a:p>
            <a:r>
              <a:rPr lang="en-US" dirty="0" smtClean="0"/>
              <a:t>Narrator may “know” some characters better than others</a:t>
            </a:r>
            <a:endParaRPr lang="en-US" dirty="0"/>
          </a:p>
        </p:txBody>
      </p:sp>
    </p:spTree>
    <p:extLst>
      <p:ext uri="{BB962C8B-B14F-4D97-AF65-F5344CB8AC3E}">
        <p14:creationId xmlns:p14="http://schemas.microsoft.com/office/powerpoint/2010/main" val="65556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Person Limited</a:t>
            </a:r>
            <a:endParaRPr lang="en-US" dirty="0"/>
          </a:p>
        </p:txBody>
      </p:sp>
      <p:sp>
        <p:nvSpPr>
          <p:cNvPr id="3" name="Content Placeholder 2"/>
          <p:cNvSpPr>
            <a:spLocks noGrp="1"/>
          </p:cNvSpPr>
          <p:nvPr>
            <p:ph idx="1"/>
          </p:nvPr>
        </p:nvSpPr>
        <p:spPr/>
        <p:txBody>
          <a:bodyPr>
            <a:normAutofit lnSpcReduction="10000"/>
          </a:bodyPr>
          <a:lstStyle/>
          <a:p>
            <a:r>
              <a:rPr lang="en-US" dirty="0" smtClean="0"/>
              <a:t>Focuses on the thoughts and deeds of a single, major character—Point-of-View Character</a:t>
            </a:r>
          </a:p>
          <a:p>
            <a:r>
              <a:rPr lang="en-US" dirty="0" smtClean="0"/>
              <a:t>Most everything in the story is there because the point-of-view character sees it, hears it, responds to it, thinks about it, imagines it entirely (stream-of-consciousness), does it or shares in it, tries to control it, or is controlled by it.</a:t>
            </a:r>
            <a:endParaRPr lang="en-US" dirty="0"/>
          </a:p>
        </p:txBody>
      </p:sp>
    </p:spTree>
    <p:extLst>
      <p:ext uri="{BB962C8B-B14F-4D97-AF65-F5344CB8AC3E}">
        <p14:creationId xmlns:p14="http://schemas.microsoft.com/office/powerpoint/2010/main" val="28583182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 Tense</a:t>
            </a:r>
            <a:endParaRPr lang="en-US" dirty="0"/>
          </a:p>
        </p:txBody>
      </p:sp>
      <p:sp>
        <p:nvSpPr>
          <p:cNvPr id="3" name="Content Placeholder 2"/>
          <p:cNvSpPr>
            <a:spLocks noGrp="1"/>
          </p:cNvSpPr>
          <p:nvPr>
            <p:ph idx="1"/>
          </p:nvPr>
        </p:nvSpPr>
        <p:spPr/>
        <p:txBody>
          <a:bodyPr>
            <a:normAutofit lnSpcReduction="10000"/>
          </a:bodyPr>
          <a:lstStyle/>
          <a:p>
            <a:r>
              <a:rPr lang="en-US" dirty="0" smtClean="0"/>
              <a:t>When writing about point of view pay attention to the tense used by the narrators</a:t>
            </a:r>
          </a:p>
          <a:p>
            <a:r>
              <a:rPr lang="en-US" dirty="0" smtClean="0"/>
              <a:t>Most narrators rely on the past tense: The actions happened in the past, and now they are over.</a:t>
            </a:r>
          </a:p>
          <a:p>
            <a:r>
              <a:rPr lang="en-US" dirty="0" smtClean="0"/>
              <a:t>Dialogue brings the story into the present</a:t>
            </a:r>
          </a:p>
          <a:p>
            <a:r>
              <a:rPr lang="en-US" dirty="0" smtClean="0"/>
              <a:t>Sometimes an author uses present tense to help the reader experience the story as it unfolds</a:t>
            </a:r>
            <a:endParaRPr lang="en-US" dirty="0"/>
          </a:p>
        </p:txBody>
      </p:sp>
    </p:spTree>
    <p:extLst>
      <p:ext uri="{BB962C8B-B14F-4D97-AF65-F5344CB8AC3E}">
        <p14:creationId xmlns:p14="http://schemas.microsoft.com/office/powerpoint/2010/main" val="2440847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Tone</a:t>
            </a:r>
            <a:endParaRPr lang="en-US" dirty="0"/>
          </a:p>
        </p:txBody>
      </p:sp>
      <p:sp>
        <p:nvSpPr>
          <p:cNvPr id="5" name="Subtitle 4"/>
          <p:cNvSpPr>
            <a:spLocks noGrp="1"/>
          </p:cNvSpPr>
          <p:nvPr>
            <p:ph type="subTitle" idx="1"/>
          </p:nvPr>
        </p:nvSpPr>
        <p:spPr/>
        <p:txBody>
          <a:bodyPr/>
          <a:lstStyle/>
          <a:p>
            <a:r>
              <a:rPr lang="en-US" dirty="0" smtClean="0"/>
              <a:t>The Expression of Attitude in Fiction</a:t>
            </a:r>
            <a:endParaRPr lang="en-US" dirty="0"/>
          </a:p>
        </p:txBody>
      </p:sp>
    </p:spTree>
    <p:extLst>
      <p:ext uri="{BB962C8B-B14F-4D97-AF65-F5344CB8AC3E}">
        <p14:creationId xmlns:p14="http://schemas.microsoft.com/office/powerpoint/2010/main" val="8629553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a:t>
            </a:r>
            <a:endParaRPr lang="en-US" dirty="0"/>
          </a:p>
        </p:txBody>
      </p:sp>
      <p:sp>
        <p:nvSpPr>
          <p:cNvPr id="3" name="Content Placeholder 2"/>
          <p:cNvSpPr>
            <a:spLocks noGrp="1"/>
          </p:cNvSpPr>
          <p:nvPr>
            <p:ph idx="1"/>
          </p:nvPr>
        </p:nvSpPr>
        <p:spPr/>
        <p:txBody>
          <a:bodyPr/>
          <a:lstStyle/>
          <a:p>
            <a:r>
              <a:rPr lang="en-US" dirty="0" smtClean="0"/>
              <a:t>The methods by which writers and speakers reveal attitudes or feelings.</a:t>
            </a:r>
          </a:p>
          <a:p>
            <a:r>
              <a:rPr lang="en-US" dirty="0" smtClean="0"/>
              <a:t>Tone does not refer so much to attitudes themselves, but to those techniques and modes of presentation that reveal or create attitudes.</a:t>
            </a:r>
            <a:endParaRPr lang="en-US" dirty="0"/>
          </a:p>
        </p:txBody>
      </p:sp>
    </p:spTree>
    <p:extLst>
      <p:ext uri="{BB962C8B-B14F-4D97-AF65-F5344CB8AC3E}">
        <p14:creationId xmlns:p14="http://schemas.microsoft.com/office/powerpoint/2010/main" val="15513532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Look For: Tone</a:t>
            </a:r>
            <a:endParaRPr lang="en-US" dirty="0"/>
          </a:p>
        </p:txBody>
      </p:sp>
      <p:sp>
        <p:nvSpPr>
          <p:cNvPr id="3" name="Content Placeholder 2"/>
          <p:cNvSpPr>
            <a:spLocks noGrp="1"/>
          </p:cNvSpPr>
          <p:nvPr>
            <p:ph idx="1"/>
          </p:nvPr>
        </p:nvSpPr>
        <p:spPr/>
        <p:txBody>
          <a:bodyPr/>
          <a:lstStyle/>
          <a:p>
            <a:r>
              <a:rPr lang="en-US" dirty="0" smtClean="0"/>
              <a:t>Determine the Writer’s Attitude Toward the Material</a:t>
            </a:r>
          </a:p>
          <a:p>
            <a:pPr lvl="1"/>
            <a:r>
              <a:rPr lang="en-US" dirty="0" smtClean="0"/>
              <a:t>Irony is </a:t>
            </a:r>
            <a:r>
              <a:rPr lang="en-US" i="1" dirty="0" smtClean="0"/>
              <a:t>always</a:t>
            </a:r>
            <a:r>
              <a:rPr lang="en-US" dirty="0" smtClean="0"/>
              <a:t> an indication of Tone</a:t>
            </a:r>
          </a:p>
          <a:p>
            <a:pPr lvl="1"/>
            <a:r>
              <a:rPr lang="en-US" dirty="0" smtClean="0"/>
              <a:t>Whose side does the author take?</a:t>
            </a:r>
          </a:p>
          <a:p>
            <a:pPr lvl="1"/>
            <a:r>
              <a:rPr lang="en-US" dirty="0" smtClean="0"/>
              <a:t>What is the main idea of the text?</a:t>
            </a:r>
            <a:endParaRPr lang="en-US" dirty="0"/>
          </a:p>
        </p:txBody>
      </p:sp>
    </p:spTree>
    <p:extLst>
      <p:ext uri="{BB962C8B-B14F-4D97-AF65-F5344CB8AC3E}">
        <p14:creationId xmlns:p14="http://schemas.microsoft.com/office/powerpoint/2010/main" val="39668083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Look For: Tone</a:t>
            </a:r>
            <a:endParaRPr lang="en-US" dirty="0"/>
          </a:p>
        </p:txBody>
      </p:sp>
      <p:sp>
        <p:nvSpPr>
          <p:cNvPr id="3" name="Content Placeholder 2"/>
          <p:cNvSpPr>
            <a:spLocks noGrp="1"/>
          </p:cNvSpPr>
          <p:nvPr>
            <p:ph idx="1"/>
          </p:nvPr>
        </p:nvSpPr>
        <p:spPr/>
        <p:txBody>
          <a:bodyPr>
            <a:normAutofit fontScale="92500"/>
          </a:bodyPr>
          <a:lstStyle/>
          <a:p>
            <a:r>
              <a:rPr lang="en-US" dirty="0" smtClean="0"/>
              <a:t>Discover the Writer’s Attitude Toward Readers</a:t>
            </a:r>
          </a:p>
          <a:p>
            <a:pPr lvl="1"/>
            <a:r>
              <a:rPr lang="en-US" dirty="0" smtClean="0"/>
              <a:t>Authors recognize that readers participate in the creative act and that all elements of a story—word choice, characterization, allusions, levels of reality—must take readers’ responses into account</a:t>
            </a:r>
          </a:p>
          <a:p>
            <a:pPr lvl="1"/>
            <a:r>
              <a:rPr lang="en-US" dirty="0" smtClean="0"/>
              <a:t>Does the author ‘compliment’ the readers on their knowledge and satisfy their curiosity and desire to be interested, stimulated, and pleased?</a:t>
            </a:r>
          </a:p>
        </p:txBody>
      </p:sp>
    </p:spTree>
    <p:extLst>
      <p:ext uri="{BB962C8B-B14F-4D97-AF65-F5344CB8AC3E}">
        <p14:creationId xmlns:p14="http://schemas.microsoft.com/office/powerpoint/2010/main" val="1636471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Look For: Tone</a:t>
            </a:r>
            <a:endParaRPr lang="en-US" dirty="0"/>
          </a:p>
        </p:txBody>
      </p:sp>
      <p:sp>
        <p:nvSpPr>
          <p:cNvPr id="3" name="Content Placeholder 2"/>
          <p:cNvSpPr>
            <a:spLocks noGrp="1"/>
          </p:cNvSpPr>
          <p:nvPr>
            <p:ph idx="1"/>
          </p:nvPr>
        </p:nvSpPr>
        <p:spPr/>
        <p:txBody>
          <a:bodyPr/>
          <a:lstStyle/>
          <a:p>
            <a:r>
              <a:rPr lang="en-US" dirty="0" smtClean="0"/>
              <a:t>Determine Other Dominant Attitudes</a:t>
            </a:r>
          </a:p>
          <a:p>
            <a:pPr lvl="1"/>
            <a:r>
              <a:rPr lang="en-US" dirty="0" smtClean="0"/>
              <a:t>Look at the interactions between characters</a:t>
            </a:r>
          </a:p>
          <a:p>
            <a:pPr lvl="1"/>
            <a:r>
              <a:rPr lang="en-US" dirty="0" smtClean="0"/>
              <a:t>Watch how characters respond to their circumstances</a:t>
            </a:r>
          </a:p>
          <a:p>
            <a:pPr lvl="1"/>
            <a:r>
              <a:rPr lang="en-US" dirty="0" smtClean="0"/>
              <a:t>Watch for the consequences of those responses.</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3215073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Point of View:</a:t>
            </a:r>
            <a:endParaRPr lang="en-US" dirty="0"/>
          </a:p>
        </p:txBody>
      </p:sp>
      <p:sp>
        <p:nvSpPr>
          <p:cNvPr id="5" name="Subtitle 4"/>
          <p:cNvSpPr>
            <a:spLocks noGrp="1"/>
          </p:cNvSpPr>
          <p:nvPr>
            <p:ph type="subTitle" idx="1"/>
          </p:nvPr>
        </p:nvSpPr>
        <p:spPr/>
        <p:txBody>
          <a:bodyPr/>
          <a:lstStyle/>
          <a:p>
            <a:r>
              <a:rPr lang="en-US" dirty="0" smtClean="0"/>
              <a:t>The Position or Stance of the Work’s Narrator or Speaker</a:t>
            </a:r>
            <a:endParaRPr lang="en-US" dirty="0"/>
          </a:p>
        </p:txBody>
      </p:sp>
    </p:spTree>
    <p:extLst>
      <p:ext uri="{BB962C8B-B14F-4D97-AF65-F5344CB8AC3E}">
        <p14:creationId xmlns:p14="http://schemas.microsoft.com/office/powerpoint/2010/main" val="30666815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&amp; Humor</a:t>
            </a:r>
            <a:endParaRPr lang="en-US" dirty="0"/>
          </a:p>
        </p:txBody>
      </p:sp>
      <p:sp>
        <p:nvSpPr>
          <p:cNvPr id="3" name="Content Placeholder 2"/>
          <p:cNvSpPr>
            <a:spLocks noGrp="1"/>
          </p:cNvSpPr>
          <p:nvPr>
            <p:ph idx="1"/>
          </p:nvPr>
        </p:nvSpPr>
        <p:spPr/>
        <p:txBody>
          <a:bodyPr/>
          <a:lstStyle/>
          <a:p>
            <a:r>
              <a:rPr lang="en-US" dirty="0" smtClean="0"/>
              <a:t>There must be something to laugh at</a:t>
            </a:r>
          </a:p>
          <a:p>
            <a:r>
              <a:rPr lang="en-US" dirty="0" smtClean="0"/>
              <a:t>Laughter stems out of disproportion or incongruity</a:t>
            </a:r>
          </a:p>
          <a:p>
            <a:r>
              <a:rPr lang="en-US" dirty="0" smtClean="0"/>
              <a:t>Safety and/or good will prevents harm and ensures humor</a:t>
            </a:r>
          </a:p>
          <a:p>
            <a:r>
              <a:rPr lang="en-US" dirty="0" smtClean="0"/>
              <a:t>Unfamiliarity, newness, and uniqueness produce the spontaneity that prompts laughter</a:t>
            </a:r>
            <a:endParaRPr lang="en-US" dirty="0"/>
          </a:p>
        </p:txBody>
      </p:sp>
    </p:spTree>
    <p:extLst>
      <p:ext uri="{BB962C8B-B14F-4D97-AF65-F5344CB8AC3E}">
        <p14:creationId xmlns:p14="http://schemas.microsoft.com/office/powerpoint/2010/main" val="11259151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and Irony</a:t>
            </a:r>
            <a:endParaRPr lang="en-US" dirty="0"/>
          </a:p>
        </p:txBody>
      </p:sp>
      <p:sp>
        <p:nvSpPr>
          <p:cNvPr id="3" name="Content Placeholder 2"/>
          <p:cNvSpPr>
            <a:spLocks noGrp="1"/>
          </p:cNvSpPr>
          <p:nvPr>
            <p:ph idx="1"/>
          </p:nvPr>
        </p:nvSpPr>
        <p:spPr/>
        <p:txBody>
          <a:bodyPr/>
          <a:lstStyle/>
          <a:p>
            <a:r>
              <a:rPr lang="en-US" dirty="0" smtClean="0"/>
              <a:t>In expressing an idea ironically, writers pay the greatest compliment to their audience, for they assume that readers have sufficient intelligence and skill to discover the real meaning of quizzical or ambiguous statements and situations</a:t>
            </a:r>
            <a:endParaRPr lang="en-US" dirty="0"/>
          </a:p>
        </p:txBody>
      </p:sp>
    </p:spTree>
    <p:extLst>
      <p:ext uri="{BB962C8B-B14F-4D97-AF65-F5344CB8AC3E}">
        <p14:creationId xmlns:p14="http://schemas.microsoft.com/office/powerpoint/2010/main" val="41329152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Verbal Irony</a:t>
            </a:r>
            <a:endParaRPr lang="en-US" dirty="0"/>
          </a:p>
        </p:txBody>
      </p:sp>
      <p:sp>
        <p:nvSpPr>
          <p:cNvPr id="3" name="Content Placeholder 2"/>
          <p:cNvSpPr>
            <a:spLocks noGrp="1"/>
          </p:cNvSpPr>
          <p:nvPr>
            <p:ph idx="1"/>
          </p:nvPr>
        </p:nvSpPr>
        <p:spPr/>
        <p:txBody>
          <a:bodyPr/>
          <a:lstStyle/>
          <a:p>
            <a:r>
              <a:rPr lang="en-US" dirty="0" smtClean="0"/>
              <a:t>One thing is said, but another (usually the opposite) is meant</a:t>
            </a:r>
          </a:p>
          <a:p>
            <a:pPr lvl="1"/>
            <a:r>
              <a:rPr lang="en-US" dirty="0" smtClean="0"/>
              <a:t>Understatement </a:t>
            </a:r>
            <a:r>
              <a:rPr lang="en-US" smtClean="0"/>
              <a:t>(Litotes)</a:t>
            </a:r>
            <a:endParaRPr lang="en-US" dirty="0" smtClean="0"/>
          </a:p>
          <a:p>
            <a:pPr lvl="1"/>
            <a:r>
              <a:rPr lang="en-US" dirty="0" smtClean="0"/>
              <a:t>Overstatement (Hyperbole)</a:t>
            </a:r>
          </a:p>
          <a:p>
            <a:pPr lvl="1"/>
            <a:r>
              <a:rPr lang="en-US" dirty="0" smtClean="0"/>
              <a:t>Double entendre</a:t>
            </a:r>
            <a:endParaRPr lang="en-US" dirty="0"/>
          </a:p>
        </p:txBody>
      </p:sp>
    </p:spTree>
    <p:extLst>
      <p:ext uri="{BB962C8B-B14F-4D97-AF65-F5344CB8AC3E}">
        <p14:creationId xmlns:p14="http://schemas.microsoft.com/office/powerpoint/2010/main" val="13085863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Situational Irony</a:t>
            </a:r>
            <a:endParaRPr lang="en-US" dirty="0"/>
          </a:p>
        </p:txBody>
      </p:sp>
      <p:sp>
        <p:nvSpPr>
          <p:cNvPr id="3" name="Content Placeholder 2"/>
          <p:cNvSpPr>
            <a:spLocks noGrp="1"/>
          </p:cNvSpPr>
          <p:nvPr>
            <p:ph idx="1"/>
          </p:nvPr>
        </p:nvSpPr>
        <p:spPr/>
        <p:txBody>
          <a:bodyPr/>
          <a:lstStyle/>
          <a:p>
            <a:r>
              <a:rPr lang="en-US" dirty="0" smtClean="0"/>
              <a:t>The chasm between what we hope for or expect and what really happens</a:t>
            </a:r>
          </a:p>
          <a:p>
            <a:pPr lvl="1"/>
            <a:r>
              <a:rPr lang="en-US" dirty="0" smtClean="0"/>
              <a:t>Often pessimistic</a:t>
            </a:r>
          </a:p>
          <a:p>
            <a:pPr lvl="1"/>
            <a:r>
              <a:rPr lang="en-US" dirty="0" smtClean="0"/>
              <a:t>Emphasizes that humans have little control over their lives</a:t>
            </a:r>
            <a:endParaRPr lang="en-US" dirty="0"/>
          </a:p>
        </p:txBody>
      </p:sp>
    </p:spTree>
    <p:extLst>
      <p:ext uri="{BB962C8B-B14F-4D97-AF65-F5344CB8AC3E}">
        <p14:creationId xmlns:p14="http://schemas.microsoft.com/office/powerpoint/2010/main" val="19744739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Dramatic Irony</a:t>
            </a:r>
            <a:endParaRPr lang="en-US" dirty="0"/>
          </a:p>
        </p:txBody>
      </p:sp>
      <p:sp>
        <p:nvSpPr>
          <p:cNvPr id="3" name="Content Placeholder 2"/>
          <p:cNvSpPr>
            <a:spLocks noGrp="1"/>
          </p:cNvSpPr>
          <p:nvPr>
            <p:ph idx="1"/>
          </p:nvPr>
        </p:nvSpPr>
        <p:spPr/>
        <p:txBody>
          <a:bodyPr/>
          <a:lstStyle/>
          <a:p>
            <a:r>
              <a:rPr lang="en-US" dirty="0" smtClean="0"/>
              <a:t>Results from misunderstanding and lack of knowledge</a:t>
            </a:r>
          </a:p>
          <a:p>
            <a:r>
              <a:rPr lang="en-US" dirty="0" smtClean="0"/>
              <a:t>A type of situational irony</a:t>
            </a:r>
          </a:p>
          <a:p>
            <a:r>
              <a:rPr lang="en-US" dirty="0" smtClean="0"/>
              <a:t>The character lacks information or misconstrues the information, but the reader and sometimes other characters see everything completely and correctly </a:t>
            </a:r>
            <a:endParaRPr lang="en-US" dirty="0"/>
          </a:p>
        </p:txBody>
      </p:sp>
    </p:spTree>
    <p:extLst>
      <p:ext uri="{BB962C8B-B14F-4D97-AF65-F5344CB8AC3E}">
        <p14:creationId xmlns:p14="http://schemas.microsoft.com/office/powerpoint/2010/main" val="5158417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Cosmic Irony</a:t>
            </a:r>
            <a:endParaRPr lang="en-US" dirty="0"/>
          </a:p>
        </p:txBody>
      </p:sp>
      <p:sp>
        <p:nvSpPr>
          <p:cNvPr id="3" name="Content Placeholder 2"/>
          <p:cNvSpPr>
            <a:spLocks noGrp="1"/>
          </p:cNvSpPr>
          <p:nvPr>
            <p:ph idx="1"/>
          </p:nvPr>
        </p:nvSpPr>
        <p:spPr/>
        <p:txBody>
          <a:bodyPr/>
          <a:lstStyle/>
          <a:p>
            <a:r>
              <a:rPr lang="en-US" dirty="0" smtClean="0"/>
              <a:t>Stems from the power of chance and fate</a:t>
            </a:r>
          </a:p>
          <a:p>
            <a:r>
              <a:rPr lang="en-US" dirty="0" smtClean="0"/>
              <a:t>A type of situational irony that emphasizes the pessimistic and fatalistic side of life</a:t>
            </a:r>
          </a:p>
          <a:p>
            <a:r>
              <a:rPr lang="en-US" dirty="0" smtClean="0"/>
              <a:t>The universe is indifferent to humans and even their best efforts are not good enough because the universe will eventually beat them down</a:t>
            </a:r>
            <a:endParaRPr lang="en-US" dirty="0"/>
          </a:p>
        </p:txBody>
      </p:sp>
    </p:spTree>
    <p:extLst>
      <p:ext uri="{BB962C8B-B14F-4D97-AF65-F5344CB8AC3E}">
        <p14:creationId xmlns:p14="http://schemas.microsoft.com/office/powerpoint/2010/main" val="4033538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View</a:t>
            </a:r>
            <a:endParaRPr lang="en-US" dirty="0"/>
          </a:p>
        </p:txBody>
      </p:sp>
      <p:sp>
        <p:nvSpPr>
          <p:cNvPr id="3" name="Content Placeholder 2"/>
          <p:cNvSpPr>
            <a:spLocks noGrp="1"/>
          </p:cNvSpPr>
          <p:nvPr>
            <p:ph idx="1"/>
          </p:nvPr>
        </p:nvSpPr>
        <p:spPr/>
        <p:txBody>
          <a:bodyPr>
            <a:normAutofit lnSpcReduction="10000"/>
          </a:bodyPr>
          <a:lstStyle/>
          <a:p>
            <a:r>
              <a:rPr lang="en-US" dirty="0" smtClean="0"/>
              <a:t>The speaker, narrator, persona, or voice created by authors to tell stories, present arguments, and express attitudes and judgments.</a:t>
            </a:r>
          </a:p>
          <a:p>
            <a:r>
              <a:rPr lang="en-US" dirty="0" smtClean="0"/>
              <a:t>Involves not only the speaker’s physical position as an observer and recorder, but also the ways in which the speaker’s social, political, and mental circumstances affect the narrative.</a:t>
            </a:r>
            <a:endParaRPr lang="en-US" dirty="0"/>
          </a:p>
        </p:txBody>
      </p:sp>
    </p:spTree>
    <p:extLst>
      <p:ext uri="{BB962C8B-B14F-4D97-AF65-F5344CB8AC3E}">
        <p14:creationId xmlns:p14="http://schemas.microsoft.com/office/powerpoint/2010/main" val="753777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View</a:t>
            </a:r>
            <a:endParaRPr lang="en-US" dirty="0"/>
          </a:p>
        </p:txBody>
      </p:sp>
      <p:sp>
        <p:nvSpPr>
          <p:cNvPr id="3" name="Content Placeholder 2"/>
          <p:cNvSpPr>
            <a:spLocks noGrp="1"/>
          </p:cNvSpPr>
          <p:nvPr>
            <p:ph idx="1"/>
          </p:nvPr>
        </p:nvSpPr>
        <p:spPr/>
        <p:txBody>
          <a:bodyPr/>
          <a:lstStyle/>
          <a:p>
            <a:r>
              <a:rPr lang="en-US" dirty="0" smtClean="0"/>
              <a:t>One of the most complex and subtle aspects of literary study</a:t>
            </a:r>
          </a:p>
          <a:p>
            <a:r>
              <a:rPr lang="en-US" dirty="0" smtClean="0"/>
              <a:t>May be considered as the centralizing or guiding intelligence in a work</a:t>
            </a:r>
          </a:p>
          <a:p>
            <a:r>
              <a:rPr lang="en-US" dirty="0" smtClean="0"/>
              <a:t>Determines how we read, understand, and respond to the work</a:t>
            </a:r>
            <a:endParaRPr lang="en-US" dirty="0"/>
          </a:p>
        </p:txBody>
      </p:sp>
    </p:spTree>
    <p:extLst>
      <p:ext uri="{BB962C8B-B14F-4D97-AF65-F5344CB8AC3E}">
        <p14:creationId xmlns:p14="http://schemas.microsoft.com/office/powerpoint/2010/main" val="3203313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View</a:t>
            </a:r>
            <a:endParaRPr lang="en-US" dirty="0"/>
          </a:p>
        </p:txBody>
      </p:sp>
      <p:sp>
        <p:nvSpPr>
          <p:cNvPr id="3" name="Content Placeholder 2"/>
          <p:cNvSpPr>
            <a:spLocks noGrp="1"/>
          </p:cNvSpPr>
          <p:nvPr>
            <p:ph idx="1"/>
          </p:nvPr>
        </p:nvSpPr>
        <p:spPr/>
        <p:txBody>
          <a:bodyPr/>
          <a:lstStyle/>
          <a:p>
            <a:r>
              <a:rPr lang="en-US" dirty="0" smtClean="0"/>
              <a:t>Conditions that affect Point of View</a:t>
            </a:r>
          </a:p>
          <a:p>
            <a:pPr lvl="1"/>
            <a:r>
              <a:rPr lang="en-US" dirty="0" smtClean="0"/>
              <a:t>The physical situation of the narrator or speaker, as an observer</a:t>
            </a:r>
          </a:p>
          <a:p>
            <a:pPr lvl="1"/>
            <a:r>
              <a:rPr lang="en-US" dirty="0" smtClean="0"/>
              <a:t>The speaker’s intellectual and emotional position</a:t>
            </a:r>
            <a:endParaRPr lang="en-US" dirty="0"/>
          </a:p>
        </p:txBody>
      </p:sp>
    </p:spTree>
    <p:extLst>
      <p:ext uri="{BB962C8B-B14F-4D97-AF65-F5344CB8AC3E}">
        <p14:creationId xmlns:p14="http://schemas.microsoft.com/office/powerpoint/2010/main" val="796298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Point of View</a:t>
            </a:r>
            <a:endParaRPr lang="en-US" dirty="0"/>
          </a:p>
        </p:txBody>
      </p:sp>
      <p:sp>
        <p:nvSpPr>
          <p:cNvPr id="3" name="Content Placeholder 2"/>
          <p:cNvSpPr>
            <a:spLocks noGrp="1"/>
          </p:cNvSpPr>
          <p:nvPr>
            <p:ph idx="1"/>
          </p:nvPr>
        </p:nvSpPr>
        <p:spPr/>
        <p:txBody>
          <a:bodyPr/>
          <a:lstStyle/>
          <a:p>
            <a:r>
              <a:rPr lang="en-US" dirty="0" smtClean="0"/>
              <a:t>First, determine the work’s grammatical voice (1</a:t>
            </a:r>
            <a:r>
              <a:rPr lang="en-US" baseline="30000" dirty="0" smtClean="0"/>
              <a:t>st</a:t>
            </a:r>
            <a:r>
              <a:rPr lang="en-US" dirty="0" smtClean="0"/>
              <a:t>, 2</a:t>
            </a:r>
            <a:r>
              <a:rPr lang="en-US" baseline="30000" dirty="0" smtClean="0"/>
              <a:t>nd</a:t>
            </a:r>
            <a:r>
              <a:rPr lang="en-US" dirty="0" smtClean="0"/>
              <a:t>, or 3</a:t>
            </a:r>
            <a:r>
              <a:rPr lang="en-US" baseline="30000" dirty="0" smtClean="0"/>
              <a:t>rd</a:t>
            </a:r>
            <a:r>
              <a:rPr lang="en-US" dirty="0"/>
              <a:t> </a:t>
            </a:r>
            <a:r>
              <a:rPr lang="en-US" dirty="0" smtClean="0"/>
              <a:t>person)</a:t>
            </a:r>
          </a:p>
          <a:p>
            <a:r>
              <a:rPr lang="en-US" dirty="0" smtClean="0"/>
              <a:t>Then study the ways in which the subject, characterization, dialogue, and form interact with the point of view.</a:t>
            </a:r>
            <a:endParaRPr lang="en-US" dirty="0"/>
          </a:p>
        </p:txBody>
      </p:sp>
    </p:spTree>
    <p:extLst>
      <p:ext uri="{BB962C8B-B14F-4D97-AF65-F5344CB8AC3E}">
        <p14:creationId xmlns:p14="http://schemas.microsoft.com/office/powerpoint/2010/main" val="2451572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Person Point of View</a:t>
            </a:r>
            <a:endParaRPr lang="en-US" dirty="0"/>
          </a:p>
        </p:txBody>
      </p:sp>
      <p:sp>
        <p:nvSpPr>
          <p:cNvPr id="3" name="Content Placeholder 2"/>
          <p:cNvSpPr>
            <a:spLocks noGrp="1"/>
          </p:cNvSpPr>
          <p:nvPr>
            <p:ph idx="1"/>
          </p:nvPr>
        </p:nvSpPr>
        <p:spPr>
          <a:xfrm>
            <a:off x="228600" y="1600200"/>
            <a:ext cx="8763000" cy="4953000"/>
          </a:xfrm>
        </p:spPr>
        <p:txBody>
          <a:bodyPr>
            <a:normAutofit fontScale="92500" lnSpcReduction="20000"/>
          </a:bodyPr>
          <a:lstStyle/>
          <a:p>
            <a:r>
              <a:rPr lang="en-US" dirty="0" smtClean="0"/>
              <a:t>The narrator tells about events he or she has personally witnessed</a:t>
            </a:r>
          </a:p>
          <a:p>
            <a:pPr lvl="1"/>
            <a:r>
              <a:rPr lang="en-US" dirty="0" smtClean="0"/>
              <a:t>May be named or unnamed</a:t>
            </a:r>
          </a:p>
          <a:p>
            <a:pPr lvl="1"/>
            <a:r>
              <a:rPr lang="en-US" dirty="0" smtClean="0"/>
              <a:t>Tells about events in a number of ways:</a:t>
            </a:r>
          </a:p>
          <a:p>
            <a:pPr lvl="2"/>
            <a:r>
              <a:rPr lang="en-US" dirty="0" smtClean="0"/>
              <a:t>What he has done, said, heard, and thought (firsthand)</a:t>
            </a:r>
          </a:p>
          <a:p>
            <a:pPr lvl="2"/>
            <a:r>
              <a:rPr lang="en-US" dirty="0" smtClean="0"/>
              <a:t>What he has observed others doing and saying (firsthand witness)</a:t>
            </a:r>
          </a:p>
          <a:p>
            <a:pPr lvl="2"/>
            <a:r>
              <a:rPr lang="en-US" dirty="0" smtClean="0"/>
              <a:t>What others have said to him or communicated to him (secondhand testimony and hearsay)</a:t>
            </a:r>
          </a:p>
          <a:p>
            <a:pPr lvl="2"/>
            <a:r>
              <a:rPr lang="en-US" dirty="0" smtClean="0"/>
              <a:t>What he is able to </a:t>
            </a:r>
            <a:r>
              <a:rPr lang="en-US" dirty="0" err="1" smtClean="0"/>
              <a:t>inferor</a:t>
            </a:r>
            <a:r>
              <a:rPr lang="en-US" dirty="0" smtClean="0"/>
              <a:t> deduce from information he has discovered (inferential information)</a:t>
            </a:r>
          </a:p>
          <a:p>
            <a:pPr lvl="2"/>
            <a:r>
              <a:rPr lang="en-US" dirty="0" smtClean="0"/>
              <a:t>What he is able to conjecture about how a character or characters might think and act, given his knowledge of a situation (conjectural, imaginative, or intuitive information)</a:t>
            </a:r>
            <a:endParaRPr lang="en-US" dirty="0"/>
          </a:p>
        </p:txBody>
      </p:sp>
    </p:spTree>
    <p:extLst>
      <p:ext uri="{BB962C8B-B14F-4D97-AF65-F5344CB8AC3E}">
        <p14:creationId xmlns:p14="http://schemas.microsoft.com/office/powerpoint/2010/main" val="1689055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Person Speakers</a:t>
            </a:r>
            <a:endParaRPr lang="en-US" dirty="0"/>
          </a:p>
        </p:txBody>
      </p:sp>
      <p:sp>
        <p:nvSpPr>
          <p:cNvPr id="3" name="Content Placeholder 2"/>
          <p:cNvSpPr>
            <a:spLocks noGrp="1"/>
          </p:cNvSpPr>
          <p:nvPr>
            <p:ph idx="1"/>
          </p:nvPr>
        </p:nvSpPr>
        <p:spPr/>
        <p:txBody>
          <a:bodyPr/>
          <a:lstStyle/>
          <a:p>
            <a:r>
              <a:rPr lang="en-US" dirty="0" smtClean="0"/>
              <a:t>The most independent of the author</a:t>
            </a:r>
          </a:p>
          <a:p>
            <a:r>
              <a:rPr lang="en-US" dirty="0" smtClean="0"/>
              <a:t>Since most 1</a:t>
            </a:r>
            <a:r>
              <a:rPr lang="en-US" baseline="30000" dirty="0" smtClean="0"/>
              <a:t>st</a:t>
            </a:r>
            <a:r>
              <a:rPr lang="en-US" dirty="0" smtClean="0"/>
              <a:t> person narrators are describing their own experiences, they are accepted as reliable</a:t>
            </a:r>
          </a:p>
          <a:p>
            <a:r>
              <a:rPr lang="en-US" dirty="0" smtClean="0"/>
              <a:t>If they have interests or limitations that lead them to mislead, distort, or even lie, they can be unreliable (an adult talking about his childhood, etc.)</a:t>
            </a:r>
            <a:endParaRPr lang="en-US" dirty="0"/>
          </a:p>
        </p:txBody>
      </p:sp>
    </p:spTree>
    <p:extLst>
      <p:ext uri="{BB962C8B-B14F-4D97-AF65-F5344CB8AC3E}">
        <p14:creationId xmlns:p14="http://schemas.microsoft.com/office/powerpoint/2010/main" val="143235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Person</a:t>
            </a:r>
            <a:endParaRPr lang="en-US" dirty="0"/>
          </a:p>
        </p:txBody>
      </p:sp>
      <p:sp>
        <p:nvSpPr>
          <p:cNvPr id="3" name="Content Placeholder 2"/>
          <p:cNvSpPr>
            <a:spLocks noGrp="1"/>
          </p:cNvSpPr>
          <p:nvPr>
            <p:ph idx="1"/>
          </p:nvPr>
        </p:nvSpPr>
        <p:spPr/>
        <p:txBody>
          <a:bodyPr>
            <a:normAutofit lnSpcReduction="10000"/>
          </a:bodyPr>
          <a:lstStyle/>
          <a:p>
            <a:r>
              <a:rPr lang="en-US" dirty="0" smtClean="0"/>
              <a:t>The narrator is speaking to someone else who is addressed as “You.”</a:t>
            </a:r>
          </a:p>
          <a:p>
            <a:r>
              <a:rPr lang="en-US" dirty="0" smtClean="0"/>
              <a:t>Least common of the points of view</a:t>
            </a:r>
          </a:p>
          <a:p>
            <a:r>
              <a:rPr lang="en-US" dirty="0" smtClean="0"/>
              <a:t>Two major possibilities:</a:t>
            </a:r>
          </a:p>
          <a:p>
            <a:pPr lvl="1"/>
            <a:r>
              <a:rPr lang="en-US" dirty="0" smtClean="0"/>
              <a:t>Tells a listener what he or she has done and said at a past time (like a parent telling a child what he/she has done)</a:t>
            </a:r>
          </a:p>
          <a:p>
            <a:pPr lvl="1"/>
            <a:r>
              <a:rPr lang="en-US" dirty="0" smtClean="0"/>
              <a:t>Sometimes the narrator seems to be addressing a “you,” but they are actually referring mainly to themselves.</a:t>
            </a:r>
            <a:endParaRPr lang="en-US" dirty="0"/>
          </a:p>
        </p:txBody>
      </p:sp>
    </p:spTree>
    <p:extLst>
      <p:ext uri="{BB962C8B-B14F-4D97-AF65-F5344CB8AC3E}">
        <p14:creationId xmlns:p14="http://schemas.microsoft.com/office/powerpoint/2010/main" val="1005873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FFFFFF"/>
      </a:dk1>
      <a:lt1>
        <a:sysClr val="window" lastClr="FFFFFF"/>
      </a:lt1>
      <a:dk2>
        <a:srgbClr val="F79646"/>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Franklin Gothic Medium"/>
        <a:ea typeface=""/>
        <a:cs typeface=""/>
      </a:majorFont>
      <a:minorFont>
        <a:latin typeface="Franklin Gothic Book"/>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447</TotalTime>
  <Words>1125</Words>
  <Application>Microsoft Office PowerPoint</Application>
  <PresentationFormat>On-screen Show (4:3)</PresentationFormat>
  <Paragraphs>133</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Short Story Boot Camp</vt:lpstr>
      <vt:lpstr>Point of View:</vt:lpstr>
      <vt:lpstr>Point of View</vt:lpstr>
      <vt:lpstr>Point of View</vt:lpstr>
      <vt:lpstr>Point of View</vt:lpstr>
      <vt:lpstr>Determining Point of View</vt:lpstr>
      <vt:lpstr>1st Person Point of View</vt:lpstr>
      <vt:lpstr>First Person Speakers</vt:lpstr>
      <vt:lpstr>Second Person</vt:lpstr>
      <vt:lpstr>Third Person</vt:lpstr>
      <vt:lpstr>3rd Person Objective</vt:lpstr>
      <vt:lpstr>3rd Person Omniscient</vt:lpstr>
      <vt:lpstr>3rd Person Limited</vt:lpstr>
      <vt:lpstr>Verb Tense</vt:lpstr>
      <vt:lpstr>Tone</vt:lpstr>
      <vt:lpstr>Tone </vt:lpstr>
      <vt:lpstr>What to Look For: Tone</vt:lpstr>
      <vt:lpstr>What to Look For: Tone</vt:lpstr>
      <vt:lpstr>What to Look For: Tone</vt:lpstr>
      <vt:lpstr>Tone &amp; Humor</vt:lpstr>
      <vt:lpstr>Tone and Irony</vt:lpstr>
      <vt:lpstr>Verbal Irony</vt:lpstr>
      <vt:lpstr>Situational Irony</vt:lpstr>
      <vt:lpstr>Dramatic Irony</vt:lpstr>
      <vt:lpstr>Cosmic Irony</vt:lpstr>
    </vt:vector>
  </TitlesOfParts>
  <Company>Collegium Charter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Story Boot Camp</dc:title>
  <dc:creator>CCS</dc:creator>
  <cp:lastModifiedBy>CCS</cp:lastModifiedBy>
  <cp:revision>10</cp:revision>
  <cp:lastPrinted>2014-09-08T21:09:57Z</cp:lastPrinted>
  <dcterms:created xsi:type="dcterms:W3CDTF">2014-09-08T13:42:42Z</dcterms:created>
  <dcterms:modified xsi:type="dcterms:W3CDTF">2014-09-08T21:10:03Z</dcterms:modified>
</cp:coreProperties>
</file>